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523" r:id="rId3"/>
    <p:sldId id="579" r:id="rId4"/>
    <p:sldId id="589" r:id="rId5"/>
    <p:sldId id="590" r:id="rId6"/>
    <p:sldId id="591" r:id="rId7"/>
    <p:sldId id="593" r:id="rId8"/>
    <p:sldId id="592" r:id="rId9"/>
    <p:sldId id="594" r:id="rId10"/>
    <p:sldId id="596" r:id="rId11"/>
    <p:sldId id="597" r:id="rId12"/>
    <p:sldId id="598" r:id="rId13"/>
    <p:sldId id="599" r:id="rId14"/>
    <p:sldId id="600" r:id="rId15"/>
    <p:sldId id="602" r:id="rId16"/>
    <p:sldId id="603" r:id="rId17"/>
    <p:sldId id="604" r:id="rId18"/>
    <p:sldId id="606" r:id="rId19"/>
    <p:sldId id="607" r:id="rId20"/>
    <p:sldId id="608" r:id="rId21"/>
    <p:sldId id="609" r:id="rId22"/>
    <p:sldId id="618" r:id="rId23"/>
    <p:sldId id="617" r:id="rId24"/>
    <p:sldId id="611" r:id="rId25"/>
    <p:sldId id="612" r:id="rId26"/>
    <p:sldId id="613" r:id="rId27"/>
    <p:sldId id="539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0355"/>
    <a:srgbClr val="2153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C26A2-E6D3-4FD8-90B1-7469BEF451EF}" type="datetimeFigureOut">
              <a:rPr lang="en-AU" smtClean="0"/>
              <a:t>5/08/2022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D9329-E501-4AF3-9004-DE74661E42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4576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g82cc46965c_1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0" name="Google Shape;560;g82cc46965c_1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4192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4570-5939-43EF-9B7B-854F84FD3A97}" type="datetimeFigureOut">
              <a:rPr lang="en-AU" smtClean="0"/>
              <a:t>5/08/2022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/>
              <a:t>EDIT TITLE</a:t>
            </a:r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/>
              <a:t>Lesson Topic/ Date</a:t>
            </a:r>
            <a:endParaRPr lang="en-AU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1813" y="5671455"/>
            <a:ext cx="1049557" cy="104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35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Clos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0"/>
          <p:cNvSpPr>
            <a:spLocks noGrp="1"/>
          </p:cNvSpPr>
          <p:nvPr>
            <p:ph sz="half" idx="1"/>
          </p:nvPr>
        </p:nvSpPr>
        <p:spPr>
          <a:xfrm>
            <a:off x="838200" y="877084"/>
            <a:ext cx="10515600" cy="2285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11"/>
          <p:cNvSpPr>
            <a:spLocks noGrp="1"/>
          </p:cNvSpPr>
          <p:nvPr>
            <p:ph sz="half" idx="2"/>
          </p:nvPr>
        </p:nvSpPr>
        <p:spPr>
          <a:xfrm>
            <a:off x="838200" y="3879590"/>
            <a:ext cx="10515600" cy="24996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-44335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Pentagon 10"/>
          <p:cNvSpPr/>
          <p:nvPr userDrawn="1"/>
        </p:nvSpPr>
        <p:spPr>
          <a:xfrm>
            <a:off x="88638" y="48093"/>
            <a:ext cx="2835537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Lesson Closure</a:t>
            </a:r>
          </a:p>
        </p:txBody>
      </p:sp>
      <p:sp>
        <p:nvSpPr>
          <p:cNvPr id="12" name="Pentagon 11"/>
          <p:cNvSpPr/>
          <p:nvPr userDrawn="1"/>
        </p:nvSpPr>
        <p:spPr>
          <a:xfrm>
            <a:off x="88638" y="3248025"/>
            <a:ext cx="2340237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Closure</a:t>
            </a:r>
          </a:p>
        </p:txBody>
      </p:sp>
    </p:spTree>
    <p:extLst>
      <p:ext uri="{BB962C8B-B14F-4D97-AF65-F5344CB8AC3E}">
        <p14:creationId xmlns:p14="http://schemas.microsoft.com/office/powerpoint/2010/main" val="2751057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5/08/2022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1170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566931" y="554200"/>
            <a:ext cx="2444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377471" y="949521"/>
            <a:ext cx="8325600" cy="511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11330666" y="6251679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50082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4ADA-8B9F-4ECF-9857-DA0E09389161}" type="datetimeFigureOut">
              <a:rPr lang="en-AU" smtClean="0"/>
              <a:t>5/08/2022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FD57-68CF-4DF2-BA7E-BB906AB4CDA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73695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mp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4570-5939-43EF-9B7B-854F84FD3A97}" type="datetimeFigureOut">
              <a:rPr lang="en-AU" smtClean="0"/>
              <a:t>5/08/2022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8200" y="1023257"/>
            <a:ext cx="10515600" cy="1785257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This slide is designed so that you can copy the prompt box you need and insert it into your slides.</a:t>
            </a:r>
          </a:p>
          <a:p>
            <a:pPr marL="0" indent="0">
              <a:buNone/>
            </a:pPr>
            <a:r>
              <a:rPr lang="en-AU" dirty="0"/>
              <a:t>This slide is hidden and will not be included when presenting your lesson.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-149628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1813" y="5671455"/>
            <a:ext cx="1049557" cy="1049557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2823158" y="3602071"/>
            <a:ext cx="2035630" cy="971026"/>
            <a:chOff x="2813050" y="3602071"/>
            <a:chExt cx="2035630" cy="971026"/>
          </a:xfrm>
        </p:grpSpPr>
        <p:sp>
          <p:nvSpPr>
            <p:cNvPr id="12" name="Rectangle 11"/>
            <p:cNvSpPr/>
            <p:nvPr/>
          </p:nvSpPr>
          <p:spPr>
            <a:xfrm>
              <a:off x="2813051" y="3931961"/>
              <a:ext cx="2035629" cy="641136"/>
            </a:xfrm>
            <a:prstGeom prst="rect">
              <a:avLst/>
            </a:prstGeom>
            <a:solidFill>
              <a:srgbClr val="8E4FC9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813050" y="3602071"/>
              <a:ext cx="2035629" cy="307777"/>
            </a:xfrm>
            <a:prstGeom prst="rect">
              <a:avLst/>
            </a:prstGeom>
            <a:solidFill>
              <a:srgbClr val="8A2BE2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VOCABULARY</a:t>
              </a:r>
            </a:p>
          </p:txBody>
        </p:sp>
      </p:grpSp>
      <p:grpSp>
        <p:nvGrpSpPr>
          <p:cNvPr id="14" name="Group 13"/>
          <p:cNvGrpSpPr/>
          <p:nvPr userDrawn="1"/>
        </p:nvGrpSpPr>
        <p:grpSpPr>
          <a:xfrm>
            <a:off x="4975225" y="3602071"/>
            <a:ext cx="2035629" cy="971026"/>
            <a:chOff x="4965700" y="3602071"/>
            <a:chExt cx="2035629" cy="971026"/>
          </a:xfrm>
        </p:grpSpPr>
        <p:sp>
          <p:nvSpPr>
            <p:cNvPr id="15" name="TextBox 14"/>
            <p:cNvSpPr txBox="1"/>
            <p:nvPr/>
          </p:nvSpPr>
          <p:spPr>
            <a:xfrm>
              <a:off x="4965700" y="3602071"/>
              <a:ext cx="2035629" cy="30777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EXTENSION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965700" y="3931961"/>
              <a:ext cx="2035629" cy="641136"/>
            </a:xfrm>
            <a:prstGeom prst="rect">
              <a:avLst/>
            </a:prstGeom>
            <a:solidFill>
              <a:srgbClr val="E6B82E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7113813" y="3602071"/>
            <a:ext cx="2035630" cy="971026"/>
            <a:chOff x="7094763" y="3602071"/>
            <a:chExt cx="2035630" cy="971026"/>
          </a:xfrm>
        </p:grpSpPr>
        <p:sp>
          <p:nvSpPr>
            <p:cNvPr id="18" name="TextBox 17"/>
            <p:cNvSpPr txBox="1"/>
            <p:nvPr/>
          </p:nvSpPr>
          <p:spPr>
            <a:xfrm>
              <a:off x="7094764" y="3602071"/>
              <a:ext cx="2035629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HINT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094763" y="3931961"/>
              <a:ext cx="2035629" cy="641136"/>
            </a:xfrm>
            <a:prstGeom prst="rect">
              <a:avLst/>
            </a:prstGeom>
            <a:solidFill>
              <a:srgbClr val="1E9654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Group 19"/>
          <p:cNvGrpSpPr/>
          <p:nvPr userDrawn="1"/>
        </p:nvGrpSpPr>
        <p:grpSpPr>
          <a:xfrm>
            <a:off x="660399" y="3602071"/>
            <a:ext cx="2035630" cy="971026"/>
            <a:chOff x="660399" y="3602071"/>
            <a:chExt cx="2035630" cy="971026"/>
          </a:xfrm>
        </p:grpSpPr>
        <p:sp>
          <p:nvSpPr>
            <p:cNvPr id="21" name="TextBox 20"/>
            <p:cNvSpPr txBox="1"/>
            <p:nvPr/>
          </p:nvSpPr>
          <p:spPr>
            <a:xfrm>
              <a:off x="660400" y="3602071"/>
              <a:ext cx="2035629" cy="307777"/>
            </a:xfrm>
            <a:prstGeom prst="rect">
              <a:avLst/>
            </a:prstGeom>
            <a:solidFill>
              <a:srgbClr val="01244E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CFU 1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60399" y="3931961"/>
              <a:ext cx="2035629" cy="641136"/>
            </a:xfrm>
            <a:prstGeom prst="rect">
              <a:avLst/>
            </a:prstGeom>
            <a:solidFill>
              <a:srgbClr val="163B68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Pentagon 22"/>
          <p:cNvSpPr/>
          <p:nvPr userDrawn="1"/>
        </p:nvSpPr>
        <p:spPr>
          <a:xfrm>
            <a:off x="94181" y="-59847"/>
            <a:ext cx="3839549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Prompt Box Slide</a:t>
            </a:r>
          </a:p>
        </p:txBody>
      </p:sp>
    </p:spTree>
    <p:extLst>
      <p:ext uri="{BB962C8B-B14F-4D97-AF65-F5344CB8AC3E}">
        <p14:creationId xmlns:p14="http://schemas.microsoft.com/office/powerpoint/2010/main" val="99493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ily Re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0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1" name="Pentagon 10"/>
          <p:cNvSpPr/>
          <p:nvPr userDrawn="1"/>
        </p:nvSpPr>
        <p:spPr>
          <a:xfrm>
            <a:off x="88639" y="86887"/>
            <a:ext cx="267550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AU" sz="3200" dirty="0"/>
              <a:t> Daily Review</a:t>
            </a:r>
          </a:p>
        </p:txBody>
      </p:sp>
      <p:sp>
        <p:nvSpPr>
          <p:cNvPr id="7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633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cabul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6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7" name="Pentagon 16"/>
          <p:cNvSpPr/>
          <p:nvPr userDrawn="1"/>
        </p:nvSpPr>
        <p:spPr>
          <a:xfrm>
            <a:off x="88639" y="86887"/>
            <a:ext cx="2487038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AU" sz="3200" dirty="0"/>
              <a:t> Vocabulary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990216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6744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0"/>
          <p:cNvSpPr>
            <a:spLocks noGrp="1"/>
          </p:cNvSpPr>
          <p:nvPr>
            <p:ph sz="half" idx="1"/>
          </p:nvPr>
        </p:nvSpPr>
        <p:spPr>
          <a:xfrm>
            <a:off x="838200" y="877084"/>
            <a:ext cx="10515600" cy="2285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half" idx="2"/>
          </p:nvPr>
        </p:nvSpPr>
        <p:spPr>
          <a:xfrm>
            <a:off x="838200" y="3879590"/>
            <a:ext cx="10515600" cy="24996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4" name="Pentagon 13"/>
          <p:cNvSpPr/>
          <p:nvPr userDrawn="1"/>
        </p:nvSpPr>
        <p:spPr>
          <a:xfrm>
            <a:off x="88638" y="86887"/>
            <a:ext cx="3561981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Learning Objective</a:t>
            </a:r>
          </a:p>
        </p:txBody>
      </p:sp>
      <p:sp>
        <p:nvSpPr>
          <p:cNvPr id="15" name="Pentagon 14"/>
          <p:cNvSpPr/>
          <p:nvPr userDrawn="1"/>
        </p:nvSpPr>
        <p:spPr>
          <a:xfrm>
            <a:off x="88639" y="3248025"/>
            <a:ext cx="29784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722862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9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0" name="Pentagon 9"/>
          <p:cNvSpPr/>
          <p:nvPr userDrawn="1"/>
        </p:nvSpPr>
        <p:spPr>
          <a:xfrm>
            <a:off x="88638" y="86887"/>
            <a:ext cx="4225096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Concept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215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677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uided 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Pentagon 11"/>
          <p:cNvSpPr/>
          <p:nvPr userDrawn="1"/>
        </p:nvSpPr>
        <p:spPr>
          <a:xfrm>
            <a:off x="88638" y="86887"/>
            <a:ext cx="318796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Guided Practice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371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pendent 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Pentagon 11"/>
          <p:cNvSpPr/>
          <p:nvPr userDrawn="1"/>
        </p:nvSpPr>
        <p:spPr>
          <a:xfrm>
            <a:off x="88637" y="86887"/>
            <a:ext cx="4026163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Independent Practice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9903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64570-5939-43EF-9B7B-854F84FD3A97}" type="datetimeFigureOut">
              <a:rPr lang="en-AU" smtClean="0"/>
              <a:t>5/08/2022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9784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  <p:sldLayoutId id="2147483665" r:id="rId12"/>
    <p:sldLayoutId id="214748366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6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83126-2673-4BB3-82D9-C0E06B6BD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/>
              <a:t>Matrices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EC27EF-A28E-4528-B10F-73C539F254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Matrix Multiplication</a:t>
            </a:r>
          </a:p>
        </p:txBody>
      </p:sp>
    </p:spTree>
    <p:extLst>
      <p:ext uri="{BB962C8B-B14F-4D97-AF65-F5344CB8AC3E}">
        <p14:creationId xmlns:p14="http://schemas.microsoft.com/office/powerpoint/2010/main" val="4069388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5963" y="627280"/>
            <a:ext cx="1141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To determine the product AB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09938" y="1310446"/>
                <a:ext cx="3200363" cy="10955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AU" sz="4000" dirty="0"/>
                  <a:t>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938" y="1310446"/>
                <a:ext cx="3200363" cy="1095556"/>
              </a:xfrm>
              <a:prstGeom prst="rect">
                <a:avLst/>
              </a:prstGeom>
              <a:blipFill rotWithShape="0">
                <a:blip r:embed="rId2"/>
                <a:stretch>
                  <a:fillRect l="-9524" b="-61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73594" y="1088945"/>
                <a:ext cx="2406556" cy="16238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AU" sz="4000" dirty="0"/>
                  <a:t>B=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594" y="1088945"/>
                <a:ext cx="2406556" cy="1623842"/>
              </a:xfrm>
              <a:prstGeom prst="rect">
                <a:avLst/>
              </a:prstGeom>
              <a:blipFill rotWithShape="0">
                <a:blip r:embed="rId3"/>
                <a:stretch>
                  <a:fillRect l="-129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ounded Rectangle 12"/>
          <p:cNvSpPr/>
          <p:nvPr/>
        </p:nvSpPr>
        <p:spPr>
          <a:xfrm>
            <a:off x="1368760" y="1296594"/>
            <a:ext cx="2413789" cy="58356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ounded Rectangle 16"/>
          <p:cNvSpPr/>
          <p:nvPr/>
        </p:nvSpPr>
        <p:spPr>
          <a:xfrm>
            <a:off x="5066548" y="1088945"/>
            <a:ext cx="567519" cy="167129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TextBox 17"/>
          <p:cNvSpPr txBox="1"/>
          <p:nvPr/>
        </p:nvSpPr>
        <p:spPr>
          <a:xfrm>
            <a:off x="297349" y="3108277"/>
            <a:ext cx="11415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Spin the first row in A to align with the first column in B</a:t>
            </a:r>
          </a:p>
          <a:p>
            <a:r>
              <a:rPr lang="en-AU" sz="2400" dirty="0"/>
              <a:t>Then multiply the corresponding numbers and sum the total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160635" y="4040349"/>
                <a:ext cx="5989860" cy="1012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3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d>
                                  <m:dPr>
                                    <m:ctrlP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m:rPr>
                                    <m:brk m:alnAt="7"/>
                                  </m:rP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m:rPr>
                                    <m:brk m:alnAt="7"/>
                                  </m:rP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(3)(1)</m:t>
                                </m:r>
                              </m:e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635" y="4040349"/>
                <a:ext cx="5989860" cy="10122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210804" y="5359399"/>
                <a:ext cx="5989860" cy="968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3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804" y="5359399"/>
                <a:ext cx="5989860" cy="9687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8700999" y="3830353"/>
            <a:ext cx="2368352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AU" sz="2000" dirty="0"/>
              <a:t>Repeat this process with each Row in A and each column in B.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414480" y="5340309"/>
            <a:ext cx="3447458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AU" sz="2000" dirty="0"/>
              <a:t>Note how the product of the 1</a:t>
            </a:r>
            <a:r>
              <a:rPr lang="en-AU" sz="2000" baseline="30000" dirty="0"/>
              <a:t>st</a:t>
            </a:r>
            <a:r>
              <a:rPr lang="en-AU" sz="2000" dirty="0"/>
              <a:t> row and 1</a:t>
            </a:r>
            <a:r>
              <a:rPr lang="en-AU" sz="2000" baseline="30000" dirty="0"/>
              <a:t>st</a:t>
            </a:r>
            <a:r>
              <a:rPr lang="en-AU" sz="2000" dirty="0"/>
              <a:t> column is in the 1</a:t>
            </a:r>
            <a:r>
              <a:rPr lang="en-AU" sz="2000" baseline="30000" dirty="0"/>
              <a:t>st</a:t>
            </a:r>
            <a:r>
              <a:rPr lang="en-AU" sz="2000" dirty="0"/>
              <a:t> row and 1</a:t>
            </a:r>
            <a:r>
              <a:rPr lang="en-AU" sz="2000" baseline="30000" dirty="0"/>
              <a:t>st</a:t>
            </a:r>
            <a:r>
              <a:rPr lang="en-AU" sz="2000" dirty="0"/>
              <a:t> column of our final matrix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3271888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Skill development</a:t>
            </a:r>
          </a:p>
        </p:txBody>
      </p:sp>
    </p:spTree>
    <p:extLst>
      <p:ext uri="{BB962C8B-B14F-4D97-AF65-F5344CB8AC3E}">
        <p14:creationId xmlns:p14="http://schemas.microsoft.com/office/powerpoint/2010/main" val="248536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8" grpId="0"/>
      <p:bldP spid="19" grpId="0"/>
      <p:bldP spid="20" grpId="0"/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5963" y="627280"/>
            <a:ext cx="1141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Determine the product AB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09938" y="1310446"/>
                <a:ext cx="3200363" cy="10955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AU" sz="4000" dirty="0"/>
                  <a:t>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938" y="1310446"/>
                <a:ext cx="3200363" cy="1095556"/>
              </a:xfrm>
              <a:prstGeom prst="rect">
                <a:avLst/>
              </a:prstGeom>
              <a:blipFill rotWithShape="0">
                <a:blip r:embed="rId2"/>
                <a:stretch>
                  <a:fillRect l="-9524" b="-61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73594" y="1088945"/>
                <a:ext cx="2406556" cy="16238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AU" sz="4000" dirty="0"/>
                  <a:t>B=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594" y="1088945"/>
                <a:ext cx="2406556" cy="1623842"/>
              </a:xfrm>
              <a:prstGeom prst="rect">
                <a:avLst/>
              </a:prstGeom>
              <a:blipFill rotWithShape="0">
                <a:blip r:embed="rId3"/>
                <a:stretch>
                  <a:fillRect l="-129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ounded Rectangle 12"/>
          <p:cNvSpPr/>
          <p:nvPr/>
        </p:nvSpPr>
        <p:spPr>
          <a:xfrm>
            <a:off x="1368760" y="1296594"/>
            <a:ext cx="2413789" cy="58356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ounded Rectangle 16"/>
          <p:cNvSpPr/>
          <p:nvPr/>
        </p:nvSpPr>
        <p:spPr>
          <a:xfrm>
            <a:off x="5915849" y="1088945"/>
            <a:ext cx="814362" cy="167129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TextBox 17"/>
          <p:cNvSpPr txBox="1"/>
          <p:nvPr/>
        </p:nvSpPr>
        <p:spPr>
          <a:xfrm>
            <a:off x="297349" y="3108277"/>
            <a:ext cx="11415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Spin the first row in A to align with the second column in B</a:t>
            </a:r>
          </a:p>
          <a:p>
            <a:r>
              <a:rPr lang="en-AU" sz="2400" dirty="0"/>
              <a:t>Then multiply the corresponding numbers and sum the total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160635" y="4040349"/>
                <a:ext cx="5989860" cy="1000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3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d>
                                  <m:dPr>
                                    <m:ctrlP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d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+(3)(−3)</m:t>
                                </m:r>
                              </m:e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635" y="4040349"/>
                <a:ext cx="5989860" cy="1000338"/>
              </a:xfrm>
              <a:prstGeom prst="rect">
                <a:avLst/>
              </a:prstGeom>
              <a:blipFill rotWithShape="0">
                <a:blip r:embed="rId4"/>
                <a:stretch>
                  <a:fillRect r="-17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210804" y="5359399"/>
                <a:ext cx="5989860" cy="968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3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804" y="5359399"/>
                <a:ext cx="5989860" cy="9687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8700999" y="3830353"/>
            <a:ext cx="2368352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AU" sz="2000" dirty="0"/>
              <a:t>Repeat this process with each Row in A and each column in B.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414480" y="5340309"/>
            <a:ext cx="3447458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AU" sz="2000" dirty="0"/>
              <a:t>Note how the product of the 1</a:t>
            </a:r>
            <a:r>
              <a:rPr lang="en-AU" sz="2000" baseline="30000" dirty="0"/>
              <a:t>st</a:t>
            </a:r>
            <a:r>
              <a:rPr lang="en-AU" sz="2000" dirty="0"/>
              <a:t> row and 2nd column is in the 1</a:t>
            </a:r>
            <a:r>
              <a:rPr lang="en-AU" sz="2000" baseline="30000" dirty="0"/>
              <a:t>st</a:t>
            </a:r>
            <a:r>
              <a:rPr lang="en-AU" sz="2000" dirty="0"/>
              <a:t> row and 2nd column of our final matrix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3271888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Skill development</a:t>
            </a:r>
          </a:p>
        </p:txBody>
      </p:sp>
    </p:spTree>
    <p:extLst>
      <p:ext uri="{BB962C8B-B14F-4D97-AF65-F5344CB8AC3E}">
        <p14:creationId xmlns:p14="http://schemas.microsoft.com/office/powerpoint/2010/main" val="215739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8" grpId="0"/>
      <p:bldP spid="19" grpId="0"/>
      <p:bldP spid="20" grpId="0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5963" y="627280"/>
            <a:ext cx="1141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Determine the product AB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09938" y="1310446"/>
                <a:ext cx="3200363" cy="10955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AU" sz="4000" dirty="0"/>
                  <a:t>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938" y="1310446"/>
                <a:ext cx="3200363" cy="1095556"/>
              </a:xfrm>
              <a:prstGeom prst="rect">
                <a:avLst/>
              </a:prstGeom>
              <a:blipFill rotWithShape="0">
                <a:blip r:embed="rId2"/>
                <a:stretch>
                  <a:fillRect l="-9524" b="-61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73594" y="1088945"/>
                <a:ext cx="2406556" cy="16238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AU" sz="4000" dirty="0"/>
                  <a:t>B=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594" y="1088945"/>
                <a:ext cx="2406556" cy="1623842"/>
              </a:xfrm>
              <a:prstGeom prst="rect">
                <a:avLst/>
              </a:prstGeom>
              <a:blipFill rotWithShape="0">
                <a:blip r:embed="rId3"/>
                <a:stretch>
                  <a:fillRect l="-129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ounded Rectangle 12"/>
          <p:cNvSpPr/>
          <p:nvPr/>
        </p:nvSpPr>
        <p:spPr>
          <a:xfrm>
            <a:off x="1338677" y="1903355"/>
            <a:ext cx="2413789" cy="58356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ounded Rectangle 16"/>
          <p:cNvSpPr/>
          <p:nvPr/>
        </p:nvSpPr>
        <p:spPr>
          <a:xfrm>
            <a:off x="5047583" y="1083020"/>
            <a:ext cx="629289" cy="167129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TextBox 17"/>
          <p:cNvSpPr txBox="1"/>
          <p:nvPr/>
        </p:nvSpPr>
        <p:spPr>
          <a:xfrm>
            <a:off x="297349" y="3108277"/>
            <a:ext cx="11415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Spin the second row in A to align with the first column in B</a:t>
            </a:r>
          </a:p>
          <a:p>
            <a:r>
              <a:rPr lang="en-AU" sz="2400" dirty="0"/>
              <a:t>Then multiply the corresponding numbers and sum the total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160635" y="4040349"/>
                <a:ext cx="5989860" cy="1000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3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d>
                                  <m:dPr>
                                    <m:ctrlP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+(2)(1)</m:t>
                                </m:r>
                              </m:e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635" y="4040349"/>
                <a:ext cx="5989860" cy="100085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210804" y="5359399"/>
                <a:ext cx="5989860" cy="968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3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804" y="5359399"/>
                <a:ext cx="5989860" cy="9687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8700999" y="3830353"/>
            <a:ext cx="2368352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AU" sz="2000" dirty="0"/>
              <a:t>Repeat this process with each Row in A and each column in B.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414480" y="5340309"/>
            <a:ext cx="3447458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AU" sz="2000" dirty="0"/>
              <a:t>Note how the product of the 2nd row and 1st column is in the 2nd row and 1st column of our final matrix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3271888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Skill development</a:t>
            </a:r>
          </a:p>
        </p:txBody>
      </p:sp>
    </p:spTree>
    <p:extLst>
      <p:ext uri="{BB962C8B-B14F-4D97-AF65-F5344CB8AC3E}">
        <p14:creationId xmlns:p14="http://schemas.microsoft.com/office/powerpoint/2010/main" val="315756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10" grpId="0"/>
      <p:bldP spid="13" grpId="0" animBg="1"/>
      <p:bldP spid="17" grpId="0" animBg="1"/>
      <p:bldP spid="18" grpId="0"/>
      <p:bldP spid="19" grpId="0"/>
      <p:bldP spid="20" grpId="0"/>
      <p:bldP spid="21" grpId="0" animBg="1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5963" y="627280"/>
            <a:ext cx="1141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Determine the product AB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09938" y="1310446"/>
                <a:ext cx="3200363" cy="10955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AU" sz="4000" dirty="0"/>
                  <a:t>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938" y="1310446"/>
                <a:ext cx="3200363" cy="1095556"/>
              </a:xfrm>
              <a:prstGeom prst="rect">
                <a:avLst/>
              </a:prstGeom>
              <a:blipFill rotWithShape="0">
                <a:blip r:embed="rId2"/>
                <a:stretch>
                  <a:fillRect l="-9524" b="-61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73594" y="1088945"/>
                <a:ext cx="2406556" cy="16238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AU" sz="4000" dirty="0"/>
                  <a:t>B=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594" y="1088945"/>
                <a:ext cx="2406556" cy="1623842"/>
              </a:xfrm>
              <a:prstGeom prst="rect">
                <a:avLst/>
              </a:prstGeom>
              <a:blipFill rotWithShape="0">
                <a:blip r:embed="rId3"/>
                <a:stretch>
                  <a:fillRect l="-129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ounded Rectangle 12"/>
          <p:cNvSpPr/>
          <p:nvPr/>
        </p:nvSpPr>
        <p:spPr>
          <a:xfrm>
            <a:off x="1338677" y="1903355"/>
            <a:ext cx="2413789" cy="58356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ounded Rectangle 16"/>
          <p:cNvSpPr/>
          <p:nvPr/>
        </p:nvSpPr>
        <p:spPr>
          <a:xfrm>
            <a:off x="5928715" y="1085846"/>
            <a:ext cx="852612" cy="167129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TextBox 17"/>
          <p:cNvSpPr txBox="1"/>
          <p:nvPr/>
        </p:nvSpPr>
        <p:spPr>
          <a:xfrm>
            <a:off x="297349" y="3108277"/>
            <a:ext cx="11415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Spin the second row in A to align with the second column in B</a:t>
            </a:r>
          </a:p>
          <a:p>
            <a:r>
              <a:rPr lang="en-AU" sz="2400" dirty="0"/>
              <a:t>Then multiply the corresponding numbers and sum the total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160635" y="4040349"/>
                <a:ext cx="5989860" cy="1000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3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d>
                                  <m:dPr>
                                    <m:ctrlP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d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AU" sz="32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+(2)(−3)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635" y="4040349"/>
                <a:ext cx="5989860" cy="1000851"/>
              </a:xfrm>
              <a:prstGeom prst="rect">
                <a:avLst/>
              </a:prstGeom>
              <a:blipFill rotWithShape="0">
                <a:blip r:embed="rId4"/>
                <a:stretch>
                  <a:fillRect r="-935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210804" y="5359399"/>
                <a:ext cx="5989860" cy="968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3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804" y="5359399"/>
                <a:ext cx="5989860" cy="9687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8414480" y="5340309"/>
            <a:ext cx="3447458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AU" sz="2000" dirty="0"/>
              <a:t>Note how the product of the 2nd row and 2nd column is in the 2nd row and 2nd column of our final matrix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414480" y="320876"/>
            <a:ext cx="3447458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AU" sz="2000" dirty="0"/>
              <a:t>Could we determine the product BA??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414480" y="1487252"/>
            <a:ext cx="3447458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AU" sz="2000" dirty="0"/>
              <a:t>B= 3x2		A= 2x3</a:t>
            </a:r>
          </a:p>
          <a:p>
            <a:endParaRPr lang="en-AU" sz="2000" dirty="0"/>
          </a:p>
          <a:p>
            <a:r>
              <a:rPr lang="en-AU" sz="2000" dirty="0"/>
              <a:t>Yes, the columns in B match up with the rows in 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3271888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Skill development</a:t>
            </a:r>
          </a:p>
        </p:txBody>
      </p:sp>
    </p:spTree>
    <p:extLst>
      <p:ext uri="{BB962C8B-B14F-4D97-AF65-F5344CB8AC3E}">
        <p14:creationId xmlns:p14="http://schemas.microsoft.com/office/powerpoint/2010/main" val="3581599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8" grpId="0"/>
      <p:bldP spid="19" grpId="0"/>
      <p:bldP spid="20" grpId="0"/>
      <p:bldP spid="22" grpId="0" animBg="1"/>
      <p:bldP spid="15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712" y="850521"/>
            <a:ext cx="8543925" cy="7553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Determine the product AB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382907" y="584774"/>
                <a:ext cx="3167820" cy="17111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4000" dirty="0"/>
                  <a:t>A =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uk-UA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i="1">
                                  <a:latin typeface="Cambria Math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4000" dirty="0"/>
                  <a:t> </a:t>
                </a:r>
              </a:p>
              <a:p>
                <a:endParaRPr lang="en-US" sz="4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907" y="584774"/>
                <a:ext cx="3167820" cy="1711109"/>
              </a:xfrm>
              <a:prstGeom prst="rect">
                <a:avLst/>
              </a:prstGeom>
              <a:blipFill rotWithShape="0">
                <a:blip r:embed="rId2"/>
                <a:stretch>
                  <a:fillRect l="-980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326488" y="284083"/>
                <a:ext cx="3519594" cy="162781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sz="4000" dirty="0"/>
                  <a:t>B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uk-UA" sz="4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i="1"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−10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9 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6488" y="284083"/>
                <a:ext cx="3519594" cy="1627818"/>
              </a:xfrm>
              <a:prstGeom prst="rect">
                <a:avLst/>
              </a:prstGeom>
              <a:blipFill rotWithShape="0">
                <a:blip r:embed="rId3"/>
                <a:stretch>
                  <a:fillRect l="-883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17685" y="1807963"/>
                <a:ext cx="9836998" cy="50500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4000" dirty="0"/>
                  <a:t>A</a:t>
                </a:r>
                <a14:m>
                  <m:oMath xmlns:m="http://schemas.openxmlformats.org/officeDocument/2006/math">
                    <m:r>
                      <a:rPr lang="en-US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4000" dirty="0"/>
                  <a:t>B =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uk-UA" sz="4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r>
                      <a:rPr lang="en-US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uk-UA" sz="4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−10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9 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4000" dirty="0"/>
              </a:p>
              <a:p>
                <a:endParaRPr lang="en-US" sz="4000" dirty="0"/>
              </a:p>
              <a:p>
                <a:r>
                  <a:rPr lang="en-US" sz="4000" dirty="0"/>
                  <a:t>       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mr-IN" sz="4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×1</m:t>
                              </m:r>
                              <m: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+1</m:t>
                              </m:r>
                              <m: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3+3</m:t>
                              </m:r>
                              <m: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−10</m:t>
                              </m:r>
                            </m:e>
                            <m:e/>
                          </m:mr>
                          <m:mr>
                            <m:e/>
                            <m:e/>
                          </m:mr>
                        </m:m>
                      </m:e>
                    </m:d>
                  </m:oMath>
                </a14:m>
                <a:r>
                  <a:rPr lang="en-US" sz="4000" dirty="0"/>
                  <a:t> </a:t>
                </a:r>
              </a:p>
              <a:p>
                <a:endParaRPr lang="en-US" sz="4000" dirty="0"/>
              </a:p>
              <a:p>
                <a:r>
                  <a:rPr lang="en-US" sz="4000" dirty="0"/>
                  <a:t>       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mr-IN" sz="4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25</m:t>
                              </m:r>
                            </m:e>
                            <m:e/>
                          </m:mr>
                          <m:mr>
                            <m:e/>
                            <m:e/>
                          </m:mr>
                        </m:m>
                      </m:e>
                    </m:d>
                  </m:oMath>
                </a14:m>
                <a:r>
                  <a:rPr lang="en-US" sz="5400" dirty="0"/>
                  <a:t> </a:t>
                </a:r>
                <a:endParaRPr lang="en-US" sz="4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685" y="1807963"/>
                <a:ext cx="9836998" cy="5050037"/>
              </a:xfrm>
              <a:prstGeom prst="rect">
                <a:avLst/>
              </a:prstGeom>
              <a:blipFill rotWithShape="0">
                <a:blip r:embed="rId4"/>
                <a:stretch>
                  <a:fillRect l="-3162" b="-6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2174670" y="2113747"/>
            <a:ext cx="2315265" cy="411480"/>
          </a:xfrm>
          <a:prstGeom prst="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882139" y="1807964"/>
            <a:ext cx="1245575" cy="1705897"/>
          </a:xfrm>
          <a:prstGeom prst="rect">
            <a:avLst/>
          </a:prstGeom>
          <a:solidFill>
            <a:srgbClr val="FF0000">
              <a:alpha val="1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626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174893" y="565356"/>
                <a:ext cx="8362830" cy="50500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4000" dirty="0"/>
                  <a:t>A</a:t>
                </a:r>
                <a14:m>
                  <m:oMath xmlns:m="http://schemas.openxmlformats.org/officeDocument/2006/math">
                    <m:r>
                      <a:rPr lang="en-US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4000" dirty="0"/>
                  <a:t>B =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uk-UA" sz="4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i="1">
                                  <a:solidFill>
                                    <a:srgbClr val="0070C0"/>
                                  </a:solidFill>
                                  <a:latin typeface="Cambria Math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4000" i="1">
                                  <a:solidFill>
                                    <a:srgbClr val="0070C0"/>
                                  </a:solidFill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i="1">
                                  <a:solidFill>
                                    <a:srgbClr val="0070C0"/>
                                  </a:solidFill>
                                  <a:latin typeface="Cambria Math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r>
                      <a:rPr lang="en-US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uk-UA" sz="4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i="1"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i="1">
                                  <a:solidFill>
                                    <a:srgbClr val="0070C0"/>
                                  </a:solidFill>
                                  <a:latin typeface="Cambria Math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AU" sz="4000" i="1">
                                  <a:solidFill>
                                    <a:srgbClr val="0070C0"/>
                                  </a:solidFill>
                                  <a:latin typeface="Cambria Math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−10</m:t>
                              </m:r>
                            </m:e>
                            <m:e>
                              <m:r>
                                <a:rPr lang="en-AU" sz="4000" i="1">
                                  <a:solidFill>
                                    <a:srgbClr val="0070C0"/>
                                  </a:solidFill>
                                  <a:latin typeface="Cambria Math" charset="0"/>
                                </a:rPr>
                                <m:t>9</m:t>
                              </m:r>
                              <m:r>
                                <a:rPr lang="en-AU" sz="4000" i="1">
                                  <a:latin typeface="Cambria Math" charset="0"/>
                                </a:rPr>
                                <m:t> 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4000" dirty="0"/>
              </a:p>
              <a:p>
                <a:endParaRPr lang="en-US" sz="4000" dirty="0"/>
              </a:p>
              <a:p>
                <a:r>
                  <a:rPr lang="en-US" sz="4000" dirty="0"/>
                  <a:t>       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mr-IN" sz="4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25</m:t>
                              </m:r>
                            </m:e>
                            <m:e>
                              <m:r>
                                <a:rPr lang="en-AU" sz="4000" i="1">
                                  <a:solidFill>
                                    <a:srgbClr val="0070C0"/>
                                  </a:solidFill>
                                  <a:latin typeface="Cambria Math" charset="0"/>
                                </a:rPr>
                                <m:t>2</m:t>
                              </m:r>
                              <m:r>
                                <a:rPr lang="en-US" sz="4000" i="1" dirty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AU" sz="4000" i="1">
                                  <a:solidFill>
                                    <a:srgbClr val="0070C0"/>
                                  </a:solidFill>
                                  <a:latin typeface="Cambria Math" charset="0"/>
                                </a:rPr>
                                <m:t>−4+1</m:t>
                              </m:r>
                              <m:r>
                                <a:rPr lang="en-US" sz="4000" i="1" dirty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AU" sz="4000" i="1">
                                  <a:solidFill>
                                    <a:srgbClr val="0070C0"/>
                                  </a:solidFill>
                                  <a:latin typeface="Cambria Math" charset="0"/>
                                </a:rPr>
                                <m:t>8+3</m:t>
                              </m:r>
                              <m:r>
                                <a:rPr lang="en-US" sz="4000" i="1" dirty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AU" sz="4000" i="1">
                                  <a:solidFill>
                                    <a:srgbClr val="0070C0"/>
                                  </a:solidFill>
                                  <a:latin typeface="Cambria Math" charset="0"/>
                                </a:rPr>
                                <m:t>9</m:t>
                              </m:r>
                            </m:e>
                          </m:mr>
                          <m:mr>
                            <m:e/>
                            <m:e/>
                          </m:mr>
                        </m:m>
                      </m:e>
                    </m:d>
                  </m:oMath>
                </a14:m>
                <a:r>
                  <a:rPr lang="en-US" sz="4000" dirty="0"/>
                  <a:t> </a:t>
                </a:r>
              </a:p>
              <a:p>
                <a:endParaRPr lang="en-US" sz="4000" dirty="0"/>
              </a:p>
              <a:p>
                <a:r>
                  <a:rPr lang="en-US" sz="4000" dirty="0"/>
                  <a:t>       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mr-IN" sz="4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25</m:t>
                              </m:r>
                            </m:e>
                            <m:e>
                              <m:r>
                                <a:rPr lang="en-AU" sz="4000" i="1">
                                  <a:solidFill>
                                    <a:srgbClr val="0070C0"/>
                                  </a:solidFill>
                                  <a:latin typeface="Cambria Math" charset="0"/>
                                </a:rPr>
                                <m:t>27</m:t>
                              </m:r>
                            </m:e>
                          </m:mr>
                          <m:mr>
                            <m:e/>
                            <m:e/>
                          </m:mr>
                        </m:m>
                      </m:e>
                    </m:d>
                  </m:oMath>
                </a14:m>
                <a:r>
                  <a:rPr lang="en-US" sz="5400" dirty="0"/>
                  <a:t> </a:t>
                </a:r>
                <a:endParaRPr lang="en-US" sz="4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893" y="565356"/>
                <a:ext cx="8362830" cy="5050037"/>
              </a:xfrm>
              <a:prstGeom prst="rect">
                <a:avLst/>
              </a:prstGeom>
              <a:blipFill rotWithShape="0">
                <a:blip r:embed="rId2"/>
                <a:stretch>
                  <a:fillRect l="-3717" b="-6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611077" y="911728"/>
            <a:ext cx="1864164" cy="411480"/>
          </a:xfrm>
          <a:prstGeom prst="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757081" y="565356"/>
            <a:ext cx="1002890" cy="1705897"/>
          </a:xfrm>
          <a:prstGeom prst="rect">
            <a:avLst/>
          </a:prstGeom>
          <a:solidFill>
            <a:srgbClr val="FF0000">
              <a:alpha val="1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</p:spTree>
    <p:extLst>
      <p:ext uri="{BB962C8B-B14F-4D97-AF65-F5344CB8AC3E}">
        <p14:creationId xmlns:p14="http://schemas.microsoft.com/office/powerpoint/2010/main" val="151057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174893" y="565356"/>
                <a:ext cx="8362830" cy="50500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4000" dirty="0"/>
                  <a:t>A</a:t>
                </a:r>
                <a:r>
                  <a:rPr lang="en-US" sz="40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4000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dirty="0"/>
                  <a:t>B =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uk-UA" sz="4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i="1">
                                  <a:latin typeface="Cambria Math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AU" sz="4000" i="1">
                                  <a:solidFill>
                                    <a:srgbClr val="00B050"/>
                                  </a:solidFill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i="1">
                                  <a:solidFill>
                                    <a:srgbClr val="00B050"/>
                                  </a:solidFill>
                                  <a:latin typeface="Cambria Math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AU" sz="4000" i="1">
                                  <a:solidFill>
                                    <a:srgbClr val="00B050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r>
                      <a:rPr lang="en-US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uk-UA" sz="4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i="1">
                                  <a:solidFill>
                                    <a:srgbClr val="00B050"/>
                                  </a:solidFill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AU" sz="4000" i="1">
                                  <a:solidFill>
                                    <a:srgbClr val="00B050"/>
                                  </a:solidFill>
                                  <a:latin typeface="Cambria Math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AU" sz="4000" i="1">
                                  <a:solidFill>
                                    <a:srgbClr val="00B050"/>
                                  </a:solidFill>
                                  <a:latin typeface="Cambria Math" charset="0"/>
                                </a:rPr>
                                <m:t>−10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9 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4000" dirty="0"/>
              </a:p>
              <a:p>
                <a:endParaRPr lang="en-US" sz="4000" dirty="0"/>
              </a:p>
              <a:p>
                <a:r>
                  <a:rPr lang="en-US" sz="4000" dirty="0"/>
                  <a:t>       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mr-IN" sz="4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25</m:t>
                              </m:r>
                            </m:e>
                            <m:e>
                              <m:r>
                                <a:rPr lang="en-AU" sz="4000" i="1">
                                  <a:solidFill>
                                    <a:srgbClr val="0070C0"/>
                                  </a:solidFill>
                                  <a:latin typeface="Cambria Math" charset="0"/>
                                </a:rPr>
                                <m:t>27</m:t>
                              </m:r>
                            </m:e>
                          </m:mr>
                          <m:mr>
                            <m:e>
                              <m:r>
                                <a:rPr lang="en-AU" sz="4000" i="1">
                                  <a:solidFill>
                                    <a:srgbClr val="00B050"/>
                                  </a:solidFill>
                                  <a:latin typeface="Cambria Math" charset="0"/>
                                </a:rPr>
                                <m:t>1</m:t>
                              </m:r>
                              <m:r>
                                <a:rPr lang="en-US" sz="4000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AU" sz="4000" i="1">
                                  <a:solidFill>
                                    <a:srgbClr val="00B050"/>
                                  </a:solidFill>
                                  <a:latin typeface="Cambria Math" charset="0"/>
                                </a:rPr>
                                <m:t>1+4</m:t>
                              </m:r>
                              <m:r>
                                <a:rPr lang="en-US" sz="4000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AU" sz="4000" i="1">
                                  <a:solidFill>
                                    <a:srgbClr val="00B050"/>
                                  </a:solidFill>
                                  <a:latin typeface="Cambria Math" charset="0"/>
                                </a:rPr>
                                <m:t>3+5</m:t>
                              </m:r>
                              <m:r>
                                <a:rPr lang="en-US" sz="4000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AU" sz="4000" i="1">
                                  <a:solidFill>
                                    <a:srgbClr val="00B050"/>
                                  </a:solidFill>
                                  <a:latin typeface="Cambria Math" charset="0"/>
                                </a:rPr>
                                <m:t>−10</m:t>
                              </m:r>
                            </m:e>
                            <m:e/>
                          </m:mr>
                        </m:m>
                      </m:e>
                    </m:d>
                  </m:oMath>
                </a14:m>
                <a:r>
                  <a:rPr lang="en-US" sz="4000" dirty="0"/>
                  <a:t> </a:t>
                </a:r>
              </a:p>
              <a:p>
                <a:endParaRPr lang="en-US" sz="4000" dirty="0"/>
              </a:p>
              <a:p>
                <a:r>
                  <a:rPr lang="en-US" sz="4000" dirty="0"/>
                  <a:t>       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mr-IN" sz="4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25</m:t>
                              </m:r>
                            </m:e>
                            <m:e>
                              <m:r>
                                <a:rPr lang="en-AU" sz="4000" i="1">
                                  <a:solidFill>
                                    <a:srgbClr val="0070C0"/>
                                  </a:solidFill>
                                  <a:latin typeface="Cambria Math" charset="0"/>
                                </a:rPr>
                                <m:t>27</m:t>
                              </m:r>
                            </m:e>
                          </m:mr>
                          <m:mr>
                            <m:e>
                              <m:r>
                                <a:rPr lang="en-GB" sz="4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4000" i="1">
                                  <a:solidFill>
                                    <a:srgbClr val="00B050"/>
                                  </a:solidFill>
                                  <a:latin typeface="Cambria Math" charset="0"/>
                                </a:rPr>
                                <m:t>37</m:t>
                              </m:r>
                            </m:e>
                            <m:e/>
                          </m:mr>
                        </m:m>
                      </m:e>
                    </m:d>
                  </m:oMath>
                </a14:m>
                <a:r>
                  <a:rPr lang="en-US" sz="5400" dirty="0"/>
                  <a:t> </a:t>
                </a:r>
                <a:endParaRPr lang="en-US" sz="4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893" y="565356"/>
                <a:ext cx="8362830" cy="5050037"/>
              </a:xfrm>
              <a:prstGeom prst="rect">
                <a:avLst/>
              </a:prstGeom>
              <a:blipFill rotWithShape="0">
                <a:blip r:embed="rId2"/>
                <a:stretch>
                  <a:fillRect l="-3717" b="-6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939704" y="1500741"/>
            <a:ext cx="1864164" cy="411480"/>
          </a:xfrm>
          <a:prstGeom prst="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586287" y="565355"/>
            <a:ext cx="1002890" cy="1705897"/>
          </a:xfrm>
          <a:prstGeom prst="rect">
            <a:avLst/>
          </a:prstGeom>
          <a:solidFill>
            <a:srgbClr val="FF0000">
              <a:alpha val="1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</p:spTree>
    <p:extLst>
      <p:ext uri="{BB962C8B-B14F-4D97-AF65-F5344CB8AC3E}">
        <p14:creationId xmlns:p14="http://schemas.microsoft.com/office/powerpoint/2010/main" val="142743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174893" y="565356"/>
                <a:ext cx="8362830" cy="50500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4000" dirty="0"/>
                  <a:t>A</a:t>
                </a:r>
                <a:r>
                  <a:rPr lang="en-US" sz="40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4000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dirty="0"/>
                  <a:t>B =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uk-UA" sz="4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i="1">
                                  <a:latin typeface="Cambria Math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AU" sz="4000" i="1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i="1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AU" sz="4000" i="1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r>
                      <a:rPr lang="en-US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uk-UA" sz="4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i="1"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i="1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AU" sz="4000" i="1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AU" sz="4000" i="1">
                                  <a:latin typeface="Cambria Math" charset="0"/>
                                </a:rPr>
                                <m:t>−10</m:t>
                              </m:r>
                            </m:e>
                            <m:e>
                              <m:r>
                                <a:rPr lang="en-AU" sz="4000" i="1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  <m:t>9</m:t>
                              </m:r>
                              <m:r>
                                <a:rPr lang="en-AU" sz="4000" i="1">
                                  <a:latin typeface="Cambria Math" charset="0"/>
                                </a:rPr>
                                <m:t> 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4000" dirty="0"/>
              </a:p>
              <a:p>
                <a:endParaRPr lang="en-US" sz="4000" dirty="0"/>
              </a:p>
              <a:p>
                <a:r>
                  <a:rPr lang="en-US" sz="4000" dirty="0"/>
                  <a:t>       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mr-IN" sz="4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25</m:t>
                              </m:r>
                            </m:e>
                            <m:e>
                              <m:r>
                                <a:rPr lang="en-AU" sz="4000" i="1">
                                  <a:solidFill>
                                    <a:srgbClr val="0070C0"/>
                                  </a:solidFill>
                                  <a:latin typeface="Cambria Math" charset="0"/>
                                </a:rPr>
                                <m:t>27</m:t>
                              </m:r>
                            </m:e>
                          </m:mr>
                          <m:mr>
                            <m:e>
                              <m:r>
                                <a:rPr lang="en-AU" sz="4000" i="1">
                                  <a:solidFill>
                                    <a:srgbClr val="00B050"/>
                                  </a:solidFill>
                                  <a:latin typeface="Cambria Math" charset="0"/>
                                </a:rPr>
                                <m:t>−37</m:t>
                              </m:r>
                            </m:e>
                            <m:e>
                              <m:r>
                                <a:rPr lang="en-AU" sz="4000" i="1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  <m:t>1</m:t>
                              </m:r>
                              <m:r>
                                <a:rPr lang="en-US" sz="4000" i="1" dirty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AU" sz="4000" i="1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  <m:t>−4+4</m:t>
                              </m:r>
                              <m:r>
                                <a:rPr lang="en-US" sz="4000" i="1" dirty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AU" sz="4000" i="1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  <m:t>8+5</m:t>
                              </m:r>
                              <m:r>
                                <a:rPr lang="en-US" sz="4000" i="1" dirty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AU" sz="4000" i="1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  <m:t>9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4000" dirty="0"/>
                  <a:t> </a:t>
                </a:r>
              </a:p>
              <a:p>
                <a:endParaRPr lang="en-US" sz="4000" dirty="0"/>
              </a:p>
              <a:p>
                <a:r>
                  <a:rPr lang="en-US" sz="4000" dirty="0"/>
                  <a:t>       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mr-IN" sz="4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n-AU" sz="40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25</m:t>
                              </m:r>
                            </m:e>
                            <m:e>
                              <m:r>
                                <a:rPr lang="en-AU" sz="4000" i="1">
                                  <a:solidFill>
                                    <a:srgbClr val="0070C0"/>
                                  </a:solidFill>
                                  <a:latin typeface="Cambria Math" charset="0"/>
                                </a:rPr>
                                <m:t>27</m:t>
                              </m:r>
                            </m:e>
                          </m:mr>
                          <m:mr>
                            <m:e>
                              <m:r>
                                <a:rPr lang="en-AU" sz="4000" i="1">
                                  <a:solidFill>
                                    <a:srgbClr val="00B050"/>
                                  </a:solidFill>
                                  <a:latin typeface="Cambria Math" charset="0"/>
                                </a:rPr>
                                <m:t>−37</m:t>
                              </m:r>
                            </m:e>
                            <m:e>
                              <m:r>
                                <a:rPr lang="en-AU" sz="4000" i="1">
                                  <a:solidFill>
                                    <a:srgbClr val="7030A0"/>
                                  </a:solidFill>
                                  <a:latin typeface="Cambria Math" charset="0"/>
                                </a:rPr>
                                <m:t>73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5400" dirty="0"/>
                  <a:t> </a:t>
                </a:r>
                <a:endParaRPr lang="en-US" sz="4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893" y="565356"/>
                <a:ext cx="8362830" cy="5050037"/>
              </a:xfrm>
              <a:prstGeom prst="rect">
                <a:avLst/>
              </a:prstGeom>
              <a:blipFill rotWithShape="0">
                <a:blip r:embed="rId2"/>
                <a:stretch>
                  <a:fillRect l="-3717" b="-6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890394" y="1503765"/>
            <a:ext cx="1864164" cy="411480"/>
          </a:xfrm>
          <a:prstGeom prst="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938981" y="565356"/>
            <a:ext cx="1002890" cy="1705897"/>
          </a:xfrm>
          <a:prstGeom prst="rect">
            <a:avLst/>
          </a:prstGeom>
          <a:solidFill>
            <a:srgbClr val="FF0000">
              <a:alpha val="1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</p:spTree>
    <p:extLst>
      <p:ext uri="{BB962C8B-B14F-4D97-AF65-F5344CB8AC3E}">
        <p14:creationId xmlns:p14="http://schemas.microsoft.com/office/powerpoint/2010/main" val="944531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10" y="372052"/>
            <a:ext cx="10515600" cy="1325563"/>
          </a:xfrm>
        </p:spPr>
        <p:txBody>
          <a:bodyPr/>
          <a:lstStyle/>
          <a:p>
            <a:r>
              <a:rPr lang="en-AU" dirty="0"/>
              <a:t>Multiplying Matrices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764" y="1534680"/>
            <a:ext cx="12254344" cy="1603375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AU" sz="2400" dirty="0"/>
              <a:t>Matrices can be multiplied together if </a:t>
            </a:r>
            <a:br>
              <a:rPr lang="en-AU" sz="2400" dirty="0"/>
            </a:br>
            <a:r>
              <a:rPr lang="en-AU" sz="2400" dirty="0"/>
              <a:t>the number of columns in the first matrix = the number of rows in the second matrix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AU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AU" sz="2400" dirty="0"/>
              <a:t>Suppose that matrix A has ‘m x n’ dimensions and Matrix B has ‘p x q’ dimensions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AU" sz="24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AU" sz="24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AU" sz="24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AU" sz="24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AU" sz="24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A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5872" y="3186768"/>
                <a:ext cx="6813389" cy="859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dirty="0"/>
                  <a:t>The product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𝑚𝑛</m:t>
                        </m:r>
                      </m:sub>
                    </m:sSub>
                    <m:sSub>
                      <m:sSubPr>
                        <m:ctrlPr>
                          <a:rPr lang="en-A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𝑝𝑞</m:t>
                        </m:r>
                      </m:sub>
                    </m:sSub>
                  </m:oMath>
                </a14:m>
                <a:r>
                  <a:rPr lang="en-AU" sz="2400" dirty="0"/>
                  <a:t> can only be formed if n=p.</a:t>
                </a:r>
              </a:p>
              <a:p>
                <a:r>
                  <a:rPr lang="en-AU" sz="2400" dirty="0"/>
                  <a:t>The resulting matrix will have the dimensions m x q.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72" y="3186768"/>
                <a:ext cx="6813389" cy="859531"/>
              </a:xfrm>
              <a:prstGeom prst="rect">
                <a:avLst/>
              </a:prstGeom>
              <a:blipFill rotWithShape="0">
                <a:blip r:embed="rId2"/>
                <a:stretch>
                  <a:fillRect l="-1432" t="-4965" b="-1489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75872" y="4063936"/>
                <a:ext cx="6774579" cy="859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dirty="0"/>
                  <a:t>The product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𝑝𝑞</m:t>
                        </m:r>
                      </m:sub>
                    </m:sSub>
                    <m:sSub>
                      <m:sSubPr>
                        <m:ctrlPr>
                          <a:rPr lang="en-A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𝑚𝑛</m:t>
                        </m:r>
                      </m:sub>
                    </m:sSub>
                  </m:oMath>
                </a14:m>
                <a:r>
                  <a:rPr lang="en-AU" sz="2400" dirty="0"/>
                  <a:t> can only be formed if q=m.</a:t>
                </a:r>
              </a:p>
              <a:p>
                <a:r>
                  <a:rPr lang="en-AU" sz="2400" dirty="0"/>
                  <a:t>The resulting matrix will have the dimensions p x n.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72" y="4063936"/>
                <a:ext cx="6774579" cy="859531"/>
              </a:xfrm>
              <a:prstGeom prst="rect">
                <a:avLst/>
              </a:prstGeom>
              <a:blipFill rotWithShape="0">
                <a:blip r:embed="rId3"/>
                <a:stretch>
                  <a:fillRect l="-1440" t="-4965" b="-1489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928800" y="3272172"/>
            <a:ext cx="3663279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AU" sz="2000" dirty="0"/>
              <a:t>In the product AB we say that B is </a:t>
            </a:r>
            <a:r>
              <a:rPr lang="en-AU" sz="2000" dirty="0" err="1"/>
              <a:t>premultiplied</a:t>
            </a:r>
            <a:r>
              <a:rPr lang="en-AU" sz="2000" dirty="0"/>
              <a:t> by 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28800" y="4213409"/>
            <a:ext cx="3663279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AU" sz="2000" dirty="0"/>
              <a:t>In the product BA we say that B is </a:t>
            </a:r>
            <a:r>
              <a:rPr lang="en-AU" sz="2000" dirty="0" err="1"/>
              <a:t>postmultiplied</a:t>
            </a:r>
            <a:r>
              <a:rPr lang="en-AU" sz="2000" dirty="0"/>
              <a:t> by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5872" y="5031384"/>
            <a:ext cx="6774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For example: A=2x3 and B= 1x2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872" y="5576927"/>
            <a:ext cx="6774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AB= 2x3  1x2, cannot be done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5872" y="6151589"/>
            <a:ext cx="7422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BA= 1x2  2x3, possible and resulting matrix will be 1x3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4022609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</p:spTree>
    <p:extLst>
      <p:ext uri="{BB962C8B-B14F-4D97-AF65-F5344CB8AC3E}">
        <p14:creationId xmlns:p14="http://schemas.microsoft.com/office/powerpoint/2010/main" val="460938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82275" y="1991058"/>
                <a:ext cx="10515600" cy="4351338"/>
              </a:xfrm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6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6000" b="0" i="1" smtClean="0">
                              <a:latin typeface="Cambria Math" charset="0"/>
                            </a:rPr>
                            <m:t>𝐴</m:t>
                          </m:r>
                        </m:e>
                        <m:sub>
                          <m:r>
                            <a:rPr lang="en-AU" sz="6000" b="0" i="1" smtClean="0">
                              <a:latin typeface="Cambria Math" charset="0"/>
                            </a:rPr>
                            <m:t>𝑚𝑛</m:t>
                          </m:r>
                        </m:sub>
                      </m:sSub>
                      <m:sSub>
                        <m:sSubPr>
                          <m:ctrlPr>
                            <a:rPr lang="en-US" sz="6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6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AU" sz="6000" b="0" i="1" smtClean="0">
                              <a:latin typeface="Cambria Math" charset="0"/>
                            </a:rPr>
                            <m:t>𝑝𝑞</m:t>
                          </m:r>
                        </m:sub>
                      </m:sSub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2275" y="1991058"/>
                <a:ext cx="10515600" cy="4351338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Multiplying Matrices</a:t>
            </a:r>
          </a:p>
        </p:txBody>
      </p:sp>
      <p:sp>
        <p:nvSpPr>
          <p:cNvPr id="8" name="Left Bracket 7"/>
          <p:cNvSpPr/>
          <p:nvPr/>
        </p:nvSpPr>
        <p:spPr>
          <a:xfrm rot="16200000">
            <a:off x="6082745" y="3044217"/>
            <a:ext cx="175917" cy="847508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46949" y="3584883"/>
            <a:ext cx="1453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 = p</a:t>
            </a:r>
          </a:p>
        </p:txBody>
      </p:sp>
      <p:sp>
        <p:nvSpPr>
          <p:cNvPr id="11" name="Left Bracket 10"/>
          <p:cNvSpPr/>
          <p:nvPr/>
        </p:nvSpPr>
        <p:spPr>
          <a:xfrm rot="5400000">
            <a:off x="6023746" y="1266821"/>
            <a:ext cx="293913" cy="1665515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616321" y="1406283"/>
            <a:ext cx="5339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mq</a:t>
            </a:r>
            <a:r>
              <a:rPr lang="en-US" sz="3200" dirty="0"/>
              <a:t> dimension of new matrix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893500" y="4846320"/>
                <a:ext cx="9720073" cy="4023360"/>
              </a:xfrm>
              <a:prstGeom prst="rect">
                <a:avLst/>
              </a:prstGeom>
            </p:spPr>
            <p:txBody>
              <a:bodyPr vert="horz" lIns="45720" tIns="45720" rIns="45720" bIns="45720" rtlCol="0"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Tw Cen MT" panose="020B0602020104020603" pitchFamily="34" charset="0"/>
                  <a:buChar char=" 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265176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48056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94360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77240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914400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060704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216152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362456" indent="-13716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Wingdings 3" pitchFamily="18" charset="2"/>
                  <a:buChar char="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charset="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6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6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AU" sz="6000" b="0" i="1" smtClean="0">
                              <a:latin typeface="Cambria Math" charset="0"/>
                            </a:rPr>
                            <m:t>𝑝𝑞</m:t>
                          </m:r>
                        </m:sub>
                      </m:sSub>
                      <m:sSub>
                        <m:sSubPr>
                          <m:ctrlPr>
                            <a:rPr lang="en-US" sz="6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6000" b="0" i="1" smtClean="0">
                              <a:latin typeface="Cambria Math" charset="0"/>
                            </a:rPr>
                            <m:t>𝐴</m:t>
                          </m:r>
                        </m:e>
                        <m:sub>
                          <m:r>
                            <a:rPr lang="en-AU" sz="6000" b="0" i="1" smtClean="0">
                              <a:latin typeface="Cambria Math" charset="0"/>
                            </a:rPr>
                            <m:t>𝑚𝑛</m:t>
                          </m:r>
                        </m:sub>
                      </m:sSub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500" y="4846320"/>
                <a:ext cx="9720073" cy="402336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Left Bracket 14"/>
          <p:cNvSpPr/>
          <p:nvPr/>
        </p:nvSpPr>
        <p:spPr>
          <a:xfrm rot="16200000">
            <a:off x="5952117" y="5604537"/>
            <a:ext cx="175917" cy="847508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616321" y="6145203"/>
            <a:ext cx="1453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q = m</a:t>
            </a:r>
          </a:p>
        </p:txBody>
      </p:sp>
      <p:sp>
        <p:nvSpPr>
          <p:cNvPr id="17" name="Left Bracket 16"/>
          <p:cNvSpPr/>
          <p:nvPr/>
        </p:nvSpPr>
        <p:spPr>
          <a:xfrm rot="5400000">
            <a:off x="5878286" y="4160520"/>
            <a:ext cx="293913" cy="1665515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404757" y="4272317"/>
            <a:ext cx="5339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pn</a:t>
            </a:r>
            <a:r>
              <a:rPr lang="en-US" sz="3200" dirty="0"/>
              <a:t> dimension of new matrix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4022609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</p:spTree>
    <p:extLst>
      <p:ext uri="{BB962C8B-B14F-4D97-AF65-F5344CB8AC3E}">
        <p14:creationId xmlns:p14="http://schemas.microsoft.com/office/powerpoint/2010/main" val="338464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429041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Daily Review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20078" y="764138"/>
            <a:ext cx="8543925" cy="132556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Matrix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672465" y="1895670"/>
            <a:ext cx="10873653" cy="149669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matrix is a collection of numbers ordered by rows and columns into a </a:t>
            </a:r>
            <a:r>
              <a:rPr lang="en-US" i="1" u="sng" dirty="0">
                <a:solidFill>
                  <a:srgbClr val="FF0000"/>
                </a:solidFill>
              </a:rPr>
              <a:t>rectangular array</a:t>
            </a:r>
            <a:r>
              <a:rPr lang="en-US" dirty="0"/>
              <a:t>. </a:t>
            </a:r>
          </a:p>
          <a:p>
            <a:r>
              <a:rPr lang="en-US" dirty="0"/>
              <a:t>It is customary to enclose the elements of a matrix in parentheses, brackets, or braces.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38200" y="4209011"/>
                <a:ext cx="2788920" cy="10264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⌈"/>
                          <m:endChr m:val="⌉"/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uk-UA" sz="40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4000" b="0" i="1" smtClean="0">
                                    <a:latin typeface="Cambria Math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AU" sz="4000" b="0" i="1" smtClean="0">
                                    <a:latin typeface="Cambria Math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4000" b="0" i="1" smtClean="0">
                                    <a:latin typeface="Cambria Math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4000" b="0" i="1" smtClean="0">
                                    <a:latin typeface="Cambria Math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4000" b="0" i="1" smtClean="0">
                                    <a:latin typeface="Cambria Math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AU" sz="4000" b="0" i="1" smtClean="0">
                                    <a:latin typeface="Cambria Math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209011"/>
                <a:ext cx="2788920" cy="1026435"/>
              </a:xfrm>
              <a:prstGeom prst="rect">
                <a:avLst/>
              </a:prstGeom>
              <a:blipFill rotWithShape="0">
                <a:blip r:embed="rId3"/>
                <a:stretch>
                  <a:fillRect b="-59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781781" y="3908319"/>
                <a:ext cx="2655022" cy="16278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mr-IN" sz="4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uk-UA" sz="40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4000" b="0" i="1" smtClean="0">
                                    <a:latin typeface="Cambria Math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4000" b="0" i="1" smtClean="0">
                                    <a:latin typeface="Cambria Math" charset="0"/>
                                  </a:rPr>
                                  <m:t>−4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4000" b="0" i="1" smtClean="0">
                                    <a:latin typeface="Cambria Math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AU" sz="4000" b="0" i="1" smtClean="0">
                                    <a:latin typeface="Cambria Math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4000" b="0" i="1" smtClean="0">
                                    <a:latin typeface="Cambria Math" charset="0"/>
                                  </a:rPr>
                                  <m:t>−10</m:t>
                                </m:r>
                              </m:e>
                              <m:e>
                                <m:r>
                                  <a:rPr lang="en-AU" sz="4000" b="0" i="1" smtClean="0">
                                    <a:latin typeface="Cambria Math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1781" y="3908319"/>
                <a:ext cx="2655022" cy="162781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ounded Rectangle 30"/>
          <p:cNvSpPr/>
          <p:nvPr/>
        </p:nvSpPr>
        <p:spPr>
          <a:xfrm>
            <a:off x="1024961" y="4149961"/>
            <a:ext cx="2481943" cy="613386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TextBox 31"/>
          <p:cNvSpPr txBox="1"/>
          <p:nvPr/>
        </p:nvSpPr>
        <p:spPr>
          <a:xfrm>
            <a:off x="3565373" y="4209011"/>
            <a:ext cx="2890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>
                <a:solidFill>
                  <a:srgbClr val="00B050"/>
                </a:solidFill>
              </a:rPr>
              <a:t>Row 1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942562" y="4227509"/>
            <a:ext cx="584989" cy="1132553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TextBox 33"/>
          <p:cNvSpPr txBox="1"/>
          <p:nvPr/>
        </p:nvSpPr>
        <p:spPr>
          <a:xfrm>
            <a:off x="1424125" y="5439308"/>
            <a:ext cx="18253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>
                <a:solidFill>
                  <a:srgbClr val="FF0000"/>
                </a:solidFill>
              </a:rPr>
              <a:t>Column 2</a:t>
            </a:r>
          </a:p>
        </p:txBody>
      </p:sp>
    </p:spTree>
    <p:extLst>
      <p:ext uri="{BB962C8B-B14F-4D97-AF65-F5344CB8AC3E}">
        <p14:creationId xmlns:p14="http://schemas.microsoft.com/office/powerpoint/2010/main" val="222870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  <p:bldP spid="33" grpId="0" animBg="1"/>
      <p:bldP spid="3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70164" y="786534"/>
                <a:ext cx="10515600" cy="4351338"/>
              </a:xfrm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charset="0"/>
                  <a:buNone/>
                  <a:tabLst/>
                  <a:defRPr/>
                </a:pPr>
                <a:r>
                  <a:rPr lang="en-AU" dirty="0"/>
                  <a:t>What will the dimensions of the resulting matrices be? Determine the result matrix.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charset="0"/>
                  <a:buNone/>
                  <a:tabLst/>
                  <a:defRPr/>
                </a:pPr>
                <a:endParaRPr lang="en-AU" dirty="0"/>
              </a:p>
              <a:p>
                <a:pPr marL="457200" lvl="0" indent="-4572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charset="0"/>
                  <a:buAutoNum type="arabicPeriod"/>
                  <a:defRPr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mr-IN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i="1"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i="1">
                                  <a:latin typeface="Cambria Math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mr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mr-IN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i="1">
                                  <a:latin typeface="Cambria Math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i="1">
                                  <a:latin typeface="Cambria Math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AU" i="1">
                                  <a:latin typeface="Cambria Math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AU" i="1">
                                  <a:latin typeface="Cambria Math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br>
                  <a:rPr lang="en-AU" dirty="0"/>
                </a:br>
                <a:br>
                  <a:rPr lang="en-AU" dirty="0"/>
                </a:br>
                <a:endParaRPr lang="en-AU" dirty="0"/>
              </a:p>
              <a:p>
                <a:pPr marL="457200" lvl="0" indent="-4572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charset="0"/>
                  <a:buAutoNum type="arabicPeriod"/>
                  <a:defRPr/>
                </a:pPr>
                <a:endParaRPr lang="en-AU" dirty="0"/>
              </a:p>
              <a:p>
                <a:pPr marL="457200" lvl="0" indent="-4572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charset="0"/>
                  <a:buAutoNum type="arabicPeriod"/>
                  <a:defRPr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mr-IN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i="1">
                                  <a:latin typeface="Cambria Math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AU" i="1">
                                  <a:latin typeface="Cambria Math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mr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uk-UA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i="1">
                                  <a:latin typeface="Cambria Math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i="1">
                                  <a:latin typeface="Cambria Math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i="1">
                                  <a:latin typeface="Cambria Math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AU" i="1">
                                  <a:latin typeface="Cambria Math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AU" i="1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i="1">
                                  <a:latin typeface="Cambria Math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charset="0"/>
                  <a:buNone/>
                  <a:tabLst/>
                  <a:defRPr/>
                </a:pPr>
                <a:endParaRPr lang="en-AU" dirty="0"/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charset="0"/>
                  <a:buNone/>
                  <a:tabLst/>
                  <a:defRPr/>
                </a:pPr>
                <a:endParaRPr lang="en-AU" dirty="0"/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charset="0"/>
                  <a:buNone/>
                  <a:tabLst/>
                  <a:defRPr/>
                </a:pPr>
                <a:endParaRPr lang="en-AU" dirty="0"/>
              </a:p>
              <a:p>
                <a:pPr marL="0"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None/>
                  <a:defRPr/>
                </a:pPr>
                <a:endParaRPr lang="en-AU" dirty="0"/>
              </a:p>
              <a:p>
                <a:pPr marL="0"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None/>
                  <a:defRPr/>
                </a:pPr>
                <a:endParaRPr lang="en-AU" dirty="0"/>
              </a:p>
              <a:p>
                <a:pPr marL="0"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None/>
                  <a:defRPr/>
                </a:pPr>
                <a:endParaRPr lang="en-AU" dirty="0"/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charset="0"/>
                  <a:buNone/>
                  <a:tabLst/>
                  <a:defRPr/>
                </a:pPr>
                <a:endParaRPr lang="en-AU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0164" y="786534"/>
                <a:ext cx="10515600" cy="4351338"/>
              </a:xfrm>
              <a:blipFill rotWithShape="0">
                <a:blip r:embed="rId2"/>
                <a:stretch>
                  <a:fillRect l="-1159" t="-12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7612" y="3134509"/>
            <a:ext cx="5809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       1 x 2                    2 x 2                       1 x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208302" y="2156467"/>
                <a:ext cx="238462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i="1">
                          <a:latin typeface="Cambria Math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mr-IN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mr-IN" sz="3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3200" i="1">
                                    <a:latin typeface="Cambria Math" charset="0"/>
                                  </a:rPr>
                                  <m:t>−</m:t>
                                </m:r>
                                <m:r>
                                  <a:rPr lang="en-AU" sz="3200" i="1">
                                    <a:latin typeface="Cambria Math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3200" i="1">
                                    <a:latin typeface="Cambria Math" charset="0"/>
                                  </a:rPr>
                                  <m:t>13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sz="32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8302" y="2156467"/>
                <a:ext cx="2384627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86919" y="5046946"/>
            <a:ext cx="5809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   1 x 2                         2 x 3                              1 x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837539" y="4152987"/>
                <a:ext cx="248882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i="1">
                          <a:latin typeface="Cambria Math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mr-IN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mr-IN" sz="3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3200" i="1">
                                    <a:latin typeface="Cambria Math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AU" sz="3200" i="1">
                                    <a:latin typeface="Cambria Math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AU" sz="3200" i="1">
                                    <a:latin typeface="Cambria Math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sz="32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7539" y="4152987"/>
                <a:ext cx="2488823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949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899" y="1827603"/>
            <a:ext cx="1141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a) Determine the product AB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33872" y="662212"/>
                <a:ext cx="2898999" cy="10955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AU" sz="4000" dirty="0"/>
                  <a:t>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872" y="662212"/>
                <a:ext cx="2898999" cy="1095556"/>
              </a:xfrm>
              <a:prstGeom prst="rect">
                <a:avLst/>
              </a:prstGeom>
              <a:blipFill rotWithShape="0">
                <a:blip r:embed="rId2"/>
                <a:stretch>
                  <a:fillRect l="-10737" b="-67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21465" y="662212"/>
                <a:ext cx="2386038" cy="10955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AU" sz="4000" dirty="0"/>
                  <a:t>B=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1465" y="662212"/>
                <a:ext cx="2386038" cy="1095556"/>
              </a:xfrm>
              <a:prstGeom prst="rect">
                <a:avLst/>
              </a:prstGeom>
              <a:blipFill rotWithShape="0">
                <a:blip r:embed="rId3"/>
                <a:stretch>
                  <a:fillRect l="-12755" b="-67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269898" y="2614681"/>
            <a:ext cx="1141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b) Determine the product BA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23633" y="3206629"/>
                <a:ext cx="5554469" cy="10955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AU" sz="4000" dirty="0"/>
                  <a:t>BA=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AU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AU" sz="4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AU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633" y="3206629"/>
                <a:ext cx="5554469" cy="1095556"/>
              </a:xfrm>
              <a:prstGeom prst="rect">
                <a:avLst/>
              </a:prstGeom>
              <a:blipFill rotWithShape="0">
                <a:blip r:embed="rId4"/>
                <a:stretch>
                  <a:fillRect l="-5598" b="-6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926770" y="3160462"/>
                <a:ext cx="2706076" cy="11878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4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4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  <m:e>
                                <m:r>
                                  <a:rPr lang="en-AU" sz="4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</m:e>
                              <m:e>
                                <m:r>
                                  <a:rPr lang="en-AU" sz="4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𝟔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4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  <m:e>
                                <m:r>
                                  <a:rPr lang="en-AU" sz="4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  <m:e>
                                <m:r>
                                  <a:rPr lang="en-AU" sz="4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6770" y="3160462"/>
                <a:ext cx="2706076" cy="118788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70114" y="4635637"/>
                <a:ext cx="114159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dirty="0"/>
                  <a:t>c) Determine the product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14" y="4635637"/>
                <a:ext cx="11415975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855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735427" y="5210828"/>
                <a:ext cx="5161541" cy="13725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4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4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AU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AU" sz="4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40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4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AU" sz="4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4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AU" sz="40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AU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4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AU" sz="4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4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AU" sz="40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dirty="0"/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5427" y="5210828"/>
                <a:ext cx="5161541" cy="137255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085219" y="5210828"/>
                <a:ext cx="1768882" cy="10955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AU" sz="4000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4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  <m:e>
                              <m:r>
                                <a:rPr lang="en-AU" sz="4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e>
                              <m:r>
                                <a:rPr lang="en-AU" sz="4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5219" y="5210828"/>
                <a:ext cx="1768882" cy="1095556"/>
              </a:xfrm>
              <a:prstGeom prst="rect">
                <a:avLst/>
              </a:prstGeom>
              <a:blipFill rotWithShape="0">
                <a:blip r:embed="rId8"/>
                <a:stretch>
                  <a:fillRect l="-17241" b="-61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</p:spTree>
    <p:extLst>
      <p:ext uri="{BB962C8B-B14F-4D97-AF65-F5344CB8AC3E}">
        <p14:creationId xmlns:p14="http://schemas.microsoft.com/office/powerpoint/2010/main" val="115063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/>
      <p:bldP spid="25" grpId="0"/>
      <p:bldP spid="3" grpId="0"/>
      <p:bldP spid="26" grpId="0"/>
      <p:bldP spid="27" grpId="0"/>
      <p:bldP spid="2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899" y="1827603"/>
            <a:ext cx="1141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a) Determine the product AB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33872" y="662212"/>
                <a:ext cx="2403671" cy="10955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AU" sz="4000" dirty="0"/>
                  <a:t>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872" y="662212"/>
                <a:ext cx="2403671" cy="1095556"/>
              </a:xfrm>
              <a:prstGeom prst="rect">
                <a:avLst/>
              </a:prstGeom>
              <a:blipFill rotWithShape="0">
                <a:blip r:embed="rId2"/>
                <a:stretch>
                  <a:fillRect l="-12944" b="-67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21465" y="662212"/>
                <a:ext cx="2002921" cy="10955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AU" sz="4000" dirty="0"/>
                  <a:t>B=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1465" y="662212"/>
                <a:ext cx="2002921" cy="1095556"/>
              </a:xfrm>
              <a:prstGeom prst="rect">
                <a:avLst/>
              </a:prstGeom>
              <a:blipFill rotWithShape="0">
                <a:blip r:embed="rId3"/>
                <a:stretch>
                  <a:fillRect l="-15198" b="-67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269898" y="2614681"/>
            <a:ext cx="1141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b) Determine the product BA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70114" y="4635637"/>
            <a:ext cx="1141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c) Is AB = BA?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535" y="292261"/>
            <a:ext cx="2902105" cy="11137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01551" y="1731454"/>
                <a:ext cx="4762779" cy="10955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AU" sz="4000" dirty="0"/>
                  <a:t>AB=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AU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AU" sz="4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AU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1551" y="1731454"/>
                <a:ext cx="4762779" cy="1095556"/>
              </a:xfrm>
              <a:prstGeom prst="rect">
                <a:avLst/>
              </a:prstGeom>
              <a:blipFill rotWithShape="0">
                <a:blip r:embed="rId5"/>
                <a:stretch>
                  <a:fillRect l="-6530" b="-6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695214" y="1665005"/>
                <a:ext cx="2706076" cy="11878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4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4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4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  <m:e>
                                <m:r>
                                  <a:rPr lang="en-AU" sz="4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𝟏𝟕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4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AU" sz="4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5214" y="1665005"/>
                <a:ext cx="2706076" cy="118788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15322" y="3189872"/>
                <a:ext cx="4945328" cy="10955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AU" sz="4000" dirty="0"/>
                  <a:t>BA=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AU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en-AU" sz="4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AU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5322" y="3189872"/>
                <a:ext cx="4945328" cy="1095556"/>
              </a:xfrm>
              <a:prstGeom prst="rect">
                <a:avLst/>
              </a:prstGeom>
              <a:blipFill rotWithShape="0">
                <a:blip r:embed="rId7"/>
                <a:stretch>
                  <a:fillRect l="-6289" b="-6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806541" y="3152423"/>
                <a:ext cx="2706076" cy="11878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4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4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4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AU" sz="4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  <m:e>
                                <m:r>
                                  <a:rPr lang="en-AU" sz="4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4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AU" sz="4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AU" sz="4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6541" y="3152423"/>
                <a:ext cx="2706076" cy="118788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916723" y="5092506"/>
                <a:ext cx="8046720" cy="954107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In matrix multiplication, </a:t>
                </a:r>
                <a:r>
                  <a:rPr lang="en-US" sz="2800" dirty="0">
                    <a:solidFill>
                      <a:srgbClr val="FF0000"/>
                    </a:solidFill>
                  </a:rPr>
                  <a:t>AB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FF000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≠</m:t>
                    </m:r>
                    <m:r>
                      <a:rPr lang="en-AU" sz="2800" i="1">
                        <a:solidFill>
                          <a:srgbClr val="FF000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rgbClr val="FF0000"/>
                    </a:solidFill>
                  </a:rPr>
                  <a:t>BA</a:t>
                </a:r>
                <a:r>
                  <a:rPr lang="en-US" sz="2800" dirty="0"/>
                  <a:t>, therefore matrix multiplication is not commutative.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6723" y="5092506"/>
                <a:ext cx="8046720" cy="954107"/>
              </a:xfrm>
              <a:prstGeom prst="rect">
                <a:avLst/>
              </a:prstGeom>
              <a:blipFill rotWithShape="0">
                <a:blip r:embed="rId9"/>
                <a:stretch>
                  <a:fillRect t="-3681" b="-14724"/>
                </a:stretch>
              </a:blipFill>
              <a:ln w="3810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929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/>
      <p:bldP spid="26" grpId="0"/>
      <p:bldP spid="15" grpId="0"/>
      <p:bldP spid="17" grpId="0"/>
      <p:bldP spid="18" grpId="0"/>
      <p:bldP spid="19" grpId="0"/>
      <p:bldP spid="2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product of the matrices?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68" y="2633114"/>
            <a:ext cx="3227761" cy="11212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767" y="3920776"/>
            <a:ext cx="2902105" cy="11137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0362" y="2301571"/>
            <a:ext cx="4372585" cy="290553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343272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Using the </a:t>
            </a:r>
            <a:r>
              <a:rPr lang="en-AU" sz="3200" dirty="0" err="1"/>
              <a:t>ClassPad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3159632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0629" y="647463"/>
            <a:ext cx="101549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A manufacturer makes three products A, B and C, each requiring a certain number of units of commodities P, Q, R, S and T. Matrix X shows the number of units of each commodity required to make one of each product.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33058" y="2544417"/>
                <a:ext cx="4446410" cy="146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3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3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   2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    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    0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AU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36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3058" y="2544417"/>
                <a:ext cx="4446410" cy="146501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351722" y="2612571"/>
            <a:ext cx="14823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Product A</a:t>
            </a:r>
            <a:endParaRPr lang="en-AU" dirty="0"/>
          </a:p>
        </p:txBody>
      </p:sp>
      <p:sp>
        <p:nvSpPr>
          <p:cNvPr id="17" name="TextBox 16"/>
          <p:cNvSpPr txBox="1"/>
          <p:nvPr/>
        </p:nvSpPr>
        <p:spPr>
          <a:xfrm>
            <a:off x="1351721" y="3080835"/>
            <a:ext cx="14823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Product B</a:t>
            </a:r>
            <a:endParaRPr lang="en-AU" dirty="0"/>
          </a:p>
        </p:txBody>
      </p:sp>
      <p:sp>
        <p:nvSpPr>
          <p:cNvPr id="18" name="TextBox 17"/>
          <p:cNvSpPr txBox="1"/>
          <p:nvPr/>
        </p:nvSpPr>
        <p:spPr>
          <a:xfrm>
            <a:off x="1351721" y="3593409"/>
            <a:ext cx="14823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Product C</a:t>
            </a:r>
            <a:endParaRPr lang="en-AU" dirty="0"/>
          </a:p>
        </p:txBody>
      </p:sp>
      <p:sp>
        <p:nvSpPr>
          <p:cNvPr id="19" name="TextBox 18"/>
          <p:cNvSpPr txBox="1"/>
          <p:nvPr/>
        </p:nvSpPr>
        <p:spPr>
          <a:xfrm>
            <a:off x="2751240" y="2054979"/>
            <a:ext cx="366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P</a:t>
            </a:r>
            <a:endParaRPr lang="en-AU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3429937" y="2028238"/>
            <a:ext cx="366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Q</a:t>
            </a:r>
            <a:endParaRPr lang="en-AU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4109108" y="2016789"/>
            <a:ext cx="366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R</a:t>
            </a:r>
            <a:endParaRPr lang="en-AU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4809111" y="2016789"/>
            <a:ext cx="366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S</a:t>
            </a:r>
            <a:endParaRPr lang="en-A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5509588" y="2021197"/>
            <a:ext cx="366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T</a:t>
            </a:r>
            <a:endParaRPr lang="en-AU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738334" y="4304116"/>
            <a:ext cx="101549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a) Each unit of P, Q, R, S and T costs the manufacturer $200, $100, $50, $400 and $300 respectively. Write this information as matrix Y which should be either a column or row matrix, whichever can form a product with X.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14188" y="5469005"/>
            <a:ext cx="10154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b) Form the product referred to in a) and explain what information it displays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</p:spTree>
    <p:extLst>
      <p:ext uri="{BB962C8B-B14F-4D97-AF65-F5344CB8AC3E}">
        <p14:creationId xmlns:p14="http://schemas.microsoft.com/office/powerpoint/2010/main" val="1606724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67329" y="778092"/>
                <a:ext cx="4446410" cy="146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3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3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   2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    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    0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AU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36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7329" y="778092"/>
                <a:ext cx="4446410" cy="146501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485993" y="846246"/>
            <a:ext cx="14823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Product A</a:t>
            </a:r>
            <a:endParaRPr lang="en-AU" dirty="0"/>
          </a:p>
        </p:txBody>
      </p:sp>
      <p:sp>
        <p:nvSpPr>
          <p:cNvPr id="17" name="TextBox 16"/>
          <p:cNvSpPr txBox="1"/>
          <p:nvPr/>
        </p:nvSpPr>
        <p:spPr>
          <a:xfrm>
            <a:off x="6485992" y="1314510"/>
            <a:ext cx="14823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Product B</a:t>
            </a:r>
            <a:endParaRPr lang="en-AU" dirty="0"/>
          </a:p>
        </p:txBody>
      </p:sp>
      <p:sp>
        <p:nvSpPr>
          <p:cNvPr id="18" name="TextBox 17"/>
          <p:cNvSpPr txBox="1"/>
          <p:nvPr/>
        </p:nvSpPr>
        <p:spPr>
          <a:xfrm>
            <a:off x="6485992" y="1827084"/>
            <a:ext cx="14823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Product C</a:t>
            </a:r>
            <a:endParaRPr lang="en-AU" dirty="0"/>
          </a:p>
        </p:txBody>
      </p:sp>
      <p:sp>
        <p:nvSpPr>
          <p:cNvPr id="19" name="TextBox 18"/>
          <p:cNvSpPr txBox="1"/>
          <p:nvPr/>
        </p:nvSpPr>
        <p:spPr>
          <a:xfrm>
            <a:off x="7885511" y="288654"/>
            <a:ext cx="366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P</a:t>
            </a:r>
            <a:endParaRPr lang="en-AU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8564208" y="261913"/>
            <a:ext cx="366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Q</a:t>
            </a:r>
            <a:endParaRPr lang="en-AU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9243379" y="250464"/>
            <a:ext cx="366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R</a:t>
            </a:r>
            <a:endParaRPr lang="en-AU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9943382" y="250464"/>
            <a:ext cx="366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S</a:t>
            </a:r>
            <a:endParaRPr lang="en-A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10643859" y="254872"/>
            <a:ext cx="366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T</a:t>
            </a:r>
            <a:endParaRPr lang="en-AU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80937" y="715853"/>
            <a:ext cx="58726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a) Each unit of P, Q, R, S and T costs the manufacturer $200, $100, $50, $400 and $300 respectively. Write this information as matrix Y which should be either a column or row matrix, whichever can form a product with X.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2373" y="3221570"/>
            <a:ext cx="7939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0000"/>
                </a:solidFill>
              </a:rPr>
              <a:t>Matrix Y needs to be either a 5 x 1 column matrix or a 1x 5 row matrix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2373" y="3819073"/>
            <a:ext cx="9865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0000"/>
                </a:solidFill>
              </a:rPr>
              <a:t>Matrix X is a 3 x 5 and can therefore only form a product with Y if it is a 5 x 1 Column matrix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0" y="4483613"/>
                <a:ext cx="293346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AU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AU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×5</m:t>
                          </m:r>
                        </m:sub>
                      </m:sSub>
                      <m:r>
                        <a:rPr lang="en-AU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AU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AU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AU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×1</m:t>
                          </m:r>
                        </m:sub>
                      </m:sSub>
                      <m:r>
                        <a:rPr lang="en-AU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AU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AU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AU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×1</m:t>
                          </m:r>
                        </m:sub>
                      </m:sSub>
                    </m:oMath>
                  </m:oMathPara>
                </a14:m>
                <a:endParaRPr lang="en-AU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483613"/>
                <a:ext cx="2933465" cy="40011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719067" y="4416576"/>
                <a:ext cx="3852119" cy="22262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AU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AU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3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AU" sz="3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00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AU" sz="32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AU" sz="32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  <m:r>
                                        <a:rPr lang="en-AU" sz="32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AU" sz="32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AU" sz="32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  <m:r>
                                              <a:rPr lang="en-AU" sz="32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00</m:t>
                                            </m:r>
                                          </m:e>
                                        </m:mr>
                                        <m:mr>
                                          <m:e>
                                            <m:r>
                                              <a:rPr lang="en-AU" sz="32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300</m:t>
                                            </m:r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9067" y="4416576"/>
                <a:ext cx="3852119" cy="222625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675714" y="4530949"/>
            <a:ext cx="2975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Cost of 1 unit of P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675714" y="4960492"/>
            <a:ext cx="2975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Cost of 1 unit of Q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75715" y="5388306"/>
            <a:ext cx="2975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Cost of 1 unit of 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675716" y="5817849"/>
            <a:ext cx="2975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Cost of 1 unit of 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75714" y="6273494"/>
            <a:ext cx="2975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Cost of 1 unit of 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</p:spTree>
    <p:extLst>
      <p:ext uri="{BB962C8B-B14F-4D97-AF65-F5344CB8AC3E}">
        <p14:creationId xmlns:p14="http://schemas.microsoft.com/office/powerpoint/2010/main" val="250615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21" grpId="0"/>
      <p:bldP spid="25" grpId="0"/>
      <p:bldP spid="3" grpId="0"/>
      <p:bldP spid="26" grpId="0"/>
      <p:bldP spid="27" grpId="0"/>
      <p:bldP spid="28" grpId="0"/>
      <p:bldP spid="2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50269" y="636103"/>
                <a:ext cx="4446410" cy="146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6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AU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AU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3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3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   2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    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    0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269" y="636103"/>
                <a:ext cx="4446410" cy="146501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391243" y="2585684"/>
            <a:ext cx="10154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b) Form the product referred to in a) and explain what information it displays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90058" y="230832"/>
                <a:ext cx="3852119" cy="22262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AU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AU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AU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00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AU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AU" sz="3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  <m:r>
                                        <a:rPr lang="en-AU" sz="3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AU" sz="32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AU" sz="3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  <m:r>
                                              <a:rPr lang="en-AU" sz="3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00</m:t>
                                            </m:r>
                                          </m:e>
                                        </m:mr>
                                        <m:mr>
                                          <m:e>
                                            <m:r>
                                              <a:rPr lang="en-AU" sz="3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300</m:t>
                                            </m:r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058" y="230832"/>
                <a:ext cx="3852119" cy="22262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50269" y="3179707"/>
                <a:ext cx="5890202" cy="24796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600" b="0" i="1" smtClean="0">
                          <a:latin typeface="Cambria Math" panose="02040503050406030204" pitchFamily="18" charset="0"/>
                        </a:rPr>
                        <m:t>𝑋𝑌</m:t>
                      </m:r>
                      <m:r>
                        <a:rPr lang="en-AU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AU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3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3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   2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    1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    0</m:t>
                                </m:r>
                              </m:e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AU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3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00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600" b="0" i="1" smtClean="0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AU" sz="3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AU" sz="3600" b="0" i="1" smtClean="0"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e>
                                  <m:e>
                                    <m:r>
                                      <a:rPr lang="en-AU" sz="3600" b="0" i="1" smtClean="0">
                                        <a:latin typeface="Cambria Math" panose="02040503050406030204" pitchFamily="18" charset="0"/>
                                      </a:rPr>
                                      <m:t>400</m:t>
                                    </m:r>
                                  </m:e>
                                  <m:e>
                                    <m:r>
                                      <a:rPr lang="en-AU" sz="3600" b="0" i="1" smtClean="0">
                                        <a:latin typeface="Cambria Math" panose="02040503050406030204" pitchFamily="18" charset="0"/>
                                      </a:rPr>
                                      <m:t>300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269" y="3179707"/>
                <a:ext cx="5890202" cy="247965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68718" y="3559457"/>
                <a:ext cx="3852119" cy="17201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AU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4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AU" sz="4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AU" sz="4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000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4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1400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4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1150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8718" y="3559457"/>
                <a:ext cx="3852119" cy="172015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8530614" y="3879100"/>
            <a:ext cx="37920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0000"/>
                </a:solidFill>
              </a:rPr>
              <a:t>Total commodity cost ($) of producing 1 unit of each product. i.e. $2000 to produce product 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</p:spTree>
    <p:extLst>
      <p:ext uri="{BB962C8B-B14F-4D97-AF65-F5344CB8AC3E}">
        <p14:creationId xmlns:p14="http://schemas.microsoft.com/office/powerpoint/2010/main" val="266907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/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599" y="812616"/>
            <a:ext cx="10261909" cy="2748001"/>
          </a:xfrm>
        </p:spPr>
        <p:txBody>
          <a:bodyPr>
            <a:normAutofit/>
          </a:bodyPr>
          <a:lstStyle/>
          <a:p>
            <a:pPr algn="l"/>
            <a:r>
              <a:rPr lang="en-AU" sz="4000" dirty="0"/>
              <a:t>Complete </a:t>
            </a:r>
          </a:p>
          <a:p>
            <a:pPr algn="l"/>
            <a:r>
              <a:rPr lang="en-AU" sz="4000"/>
              <a:t>Cambridge Ex 15C</a:t>
            </a:r>
            <a:endParaRPr lang="en-AU" sz="4000" dirty="0"/>
          </a:p>
          <a:p>
            <a:pPr algn="l"/>
            <a:endParaRPr lang="en-AU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3900911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75787" y="2811668"/>
                <a:ext cx="3016753" cy="12316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0" lang="mr-IN" sz="4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kumimoji="0" lang="uk-UA" sz="4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kumimoji="0" lang="en-AU" sz="4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kumimoji="0" lang="en-AU" sz="4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kumimoji="0" lang="en-AU" sz="4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kumimoji="0" lang="en-AU" sz="4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kumimoji="0" lang="en-AU" sz="4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kumimoji="0" lang="en-AU" sz="4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0.5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kumimoji="0" lang="en-AU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5787" y="2811668"/>
                <a:ext cx="3016753" cy="1231684"/>
              </a:xfrm>
              <a:prstGeom prst="rect">
                <a:avLst/>
              </a:prstGeom>
              <a:blipFill rotWithShape="0">
                <a:blip r:embed="rId2"/>
                <a:stretch>
                  <a:fillRect r="-2424" b="-64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3316637" y="4153546"/>
            <a:ext cx="1332855" cy="14568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316637" y="4148550"/>
            <a:ext cx="2092272" cy="14618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30278" y="5595625"/>
            <a:ext cx="2975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Each of the numbers are called an entry or an element</a:t>
            </a:r>
          </a:p>
        </p:txBody>
      </p:sp>
      <p:sp>
        <p:nvSpPr>
          <p:cNvPr id="14" name="Left Brace 13"/>
          <p:cNvSpPr/>
          <p:nvPr/>
        </p:nvSpPr>
        <p:spPr>
          <a:xfrm>
            <a:off x="3440624" y="2811668"/>
            <a:ext cx="588159" cy="133688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1242" y="3203745"/>
            <a:ext cx="2975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This matrix has 2 </a:t>
            </a:r>
            <a:r>
              <a:rPr kumimoji="0" lang="en-A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rows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6" name="Left Brace 15"/>
          <p:cNvSpPr/>
          <p:nvPr/>
        </p:nvSpPr>
        <p:spPr>
          <a:xfrm rot="5400000">
            <a:off x="5590083" y="857849"/>
            <a:ext cx="588159" cy="301675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95987" y="1595143"/>
            <a:ext cx="2975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This matrix has 3 </a:t>
            </a:r>
            <a:r>
              <a:rPr kumimoji="0" lang="en-A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columns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08909" y="4530326"/>
            <a:ext cx="6983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This matrix is a </a:t>
            </a: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2 x 3 matrix. </a:t>
            </a: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It’s dimensions are 2 x 3. 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Dimensions of a matrix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429041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Daily Review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35773" y="5157866"/>
            <a:ext cx="69838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Express the dimensions with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400" dirty="0">
                <a:solidFill>
                  <a:prstClr val="black"/>
                </a:solidFill>
                <a:latin typeface="Tw Cen MT" panose="020B0602020104020603"/>
              </a:rPr>
              <a:t>Number of </a:t>
            </a: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Rows (m)</a:t>
            </a:r>
            <a:r>
              <a:rPr kumimoji="0" lang="en-AU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x Number</a:t>
            </a:r>
            <a:r>
              <a:rPr kumimoji="0" lang="en-AU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of </a:t>
            </a:r>
            <a:r>
              <a:rPr lang="en-AU" sz="2400" noProof="0" dirty="0">
                <a:solidFill>
                  <a:prstClr val="black"/>
                </a:solidFill>
                <a:latin typeface="Tw Cen MT" panose="020B0602020104020603"/>
              </a:rPr>
              <a:t>Columns (n)</a:t>
            </a: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2400" dirty="0">
              <a:solidFill>
                <a:prstClr val="black"/>
              </a:solidFill>
              <a:latin typeface="Tw Cen MT" panose="020B0602020104020603"/>
            </a:endParaRPr>
          </a:p>
          <a:p>
            <a:pPr>
              <a:defRPr/>
            </a:pPr>
            <a:r>
              <a:rPr lang="en-AU" sz="2400" dirty="0"/>
              <a:t>Matrices have ‘m’ rows and ‘n’ columns.</a:t>
            </a:r>
            <a:r>
              <a: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652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/>
      <p:bldP spid="16" grpId="0" animBg="1"/>
      <p:bldP spid="17" grpId="0"/>
      <p:bldP spid="19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8783" y="723667"/>
            <a:ext cx="1141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Matrices are labelled with capital letters as shown below with matrix 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8783" y="1185332"/>
            <a:ext cx="114159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2400" dirty="0"/>
              <a:t>We can identify each element in a matrix by naming the row and column in which it appears.</a:t>
            </a:r>
          </a:p>
          <a:p>
            <a:r>
              <a:rPr lang="en-AU" sz="2400" dirty="0"/>
              <a:t>To locate the element within the matrix, the corresponding lower case letter is used with subscripted numbers indicating the row and column.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629203" y="4310743"/>
                <a:ext cx="2837765" cy="16403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AU" sz="4000" dirty="0"/>
                  <a:t>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9203" y="4310743"/>
                <a:ext cx="2837765" cy="1640321"/>
              </a:xfrm>
              <a:prstGeom prst="rect">
                <a:avLst/>
              </a:prstGeom>
              <a:blipFill rotWithShape="0">
                <a:blip r:embed="rId2"/>
                <a:stretch>
                  <a:fillRect l="-1073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7485" y="2894534"/>
                <a:ext cx="114159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AU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32</m:t>
                        </m:r>
                      </m:sub>
                    </m:sSub>
                  </m:oMath>
                </a14:m>
                <a:r>
                  <a:rPr lang="en-AU" sz="2400" dirty="0"/>
                  <a:t> refers to the element located in Matrix A, row 3 and column 2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85" y="2894534"/>
                <a:ext cx="11415975" cy="461665"/>
              </a:xfrm>
              <a:prstGeom prst="rect">
                <a:avLst/>
              </a:prstGeom>
              <a:blipFill rotWithShape="0">
                <a:blip r:embed="rId3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4996969" y="5418246"/>
            <a:ext cx="637098" cy="68722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44002" y="3495742"/>
                <a:ext cx="114159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AU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sub>
                    </m:sSub>
                  </m:oMath>
                </a14:m>
                <a:r>
                  <a:rPr lang="en-AU" sz="2400" dirty="0"/>
                  <a:t> refers to the element located in Matrix A, row 1 and column 3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002" y="3495742"/>
                <a:ext cx="11415975" cy="461665"/>
              </a:xfrm>
              <a:prstGeom prst="rect">
                <a:avLst/>
              </a:prstGeom>
              <a:blipFill rotWithShape="0">
                <a:blip r:embed="rId4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/>
          <p:nvPr/>
        </p:nvSpPr>
        <p:spPr>
          <a:xfrm>
            <a:off x="5785473" y="4219409"/>
            <a:ext cx="637098" cy="687220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7030A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429041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Daily Review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77485" y="6237316"/>
            <a:ext cx="9720073" cy="577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n-AU" dirty="0"/>
              <a:t>In general, the element in </a:t>
            </a:r>
            <a:r>
              <a:rPr lang="en-AU" b="1" dirty="0"/>
              <a:t>row </a:t>
            </a:r>
            <a:r>
              <a:rPr lang="en-AU" b="1" dirty="0" err="1"/>
              <a:t>i</a:t>
            </a:r>
            <a:r>
              <a:rPr lang="en-AU" dirty="0"/>
              <a:t> and </a:t>
            </a:r>
            <a:r>
              <a:rPr lang="en-AU" b="1" dirty="0"/>
              <a:t>column j</a:t>
            </a:r>
            <a:r>
              <a:rPr lang="en-AU" dirty="0"/>
              <a:t> of matrix </a:t>
            </a:r>
            <a:r>
              <a:rPr lang="en-AU" b="1" dirty="0"/>
              <a:t>A</a:t>
            </a:r>
            <a:r>
              <a:rPr lang="en-AU" dirty="0"/>
              <a:t> is denoted as </a:t>
            </a:r>
            <a:r>
              <a:rPr lang="en-AU" b="1" dirty="0" err="1"/>
              <a:t>a</a:t>
            </a:r>
            <a:r>
              <a:rPr lang="en-AU" b="1" baseline="-25000" dirty="0" err="1"/>
              <a:t>i,j</a:t>
            </a:r>
            <a:endParaRPr lang="en-AU" dirty="0"/>
          </a:p>
          <a:p>
            <a:pPr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/>
            </a:pPr>
            <a:endParaRPr lang="en-AU" dirty="0"/>
          </a:p>
          <a:p>
            <a:pPr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3185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  <p:bldP spid="2" grpId="0"/>
      <p:bldP spid="9" grpId="0"/>
      <p:bldP spid="3" grpId="0" animBg="1"/>
      <p:bldP spid="11" grpId="0"/>
      <p:bldP spid="12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 of Matrices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7524" y="1532406"/>
            <a:ext cx="11494476" cy="2436659"/>
          </a:xfrm>
        </p:spPr>
        <p:txBody>
          <a:bodyPr/>
          <a:lstStyle/>
          <a:p>
            <a:r>
              <a:rPr lang="en-US" dirty="0"/>
              <a:t>Recall scalar multiplication</a:t>
            </a:r>
          </a:p>
          <a:p>
            <a:endParaRPr lang="en-US" dirty="0"/>
          </a:p>
          <a:p>
            <a:r>
              <a:rPr lang="en-US" dirty="0"/>
              <a:t>Given a matrix C, if the matrix is multiply by a number, them all the elements in the matrix is multiply by the number.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312445" y="4323477"/>
                <a:ext cx="1983748" cy="6572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AU" sz="2400" dirty="0"/>
                  <a:t>C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uk-UA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400" i="1">
                                  <a:latin typeface="Cambria Math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AU" sz="2400" i="1">
                                  <a:latin typeface="Cambria Math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AU" sz="2400" i="1">
                                  <a:latin typeface="Cambria Math" charset="0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en-AU" sz="2400" i="1">
                                  <a:latin typeface="Cambria Math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AU" sz="2400" i="1">
                                  <a:latin typeface="Cambria Math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AU" sz="2400" i="1">
                                  <a:latin typeface="Cambria Math" charset="0"/>
                                </a:rPr>
                                <m:t>16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445" y="4323477"/>
                <a:ext cx="1983748" cy="657296"/>
              </a:xfrm>
              <a:prstGeom prst="rect">
                <a:avLst/>
              </a:prstGeom>
              <a:blipFill rotWithShape="0">
                <a:blip r:embed="rId2"/>
                <a:stretch>
                  <a:fillRect l="-9202" b="-64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942303" y="5689596"/>
                <a:ext cx="5878404" cy="6572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AU" sz="2400" dirty="0"/>
                  <a:t>2C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uk-UA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400" i="1">
                                  <a:latin typeface="Cambria Math" charset="0"/>
                                </a:rPr>
                                <m:t>2</m:t>
                              </m:r>
                              <m:r>
                                <a:rPr lang="en-AU" sz="24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×</m:t>
                              </m:r>
                              <m:r>
                                <a:rPr lang="en-AU" sz="2400" i="1">
                                  <a:latin typeface="Cambria Math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AU" sz="2400" i="1">
                                  <a:latin typeface="Cambria Math" charset="0"/>
                                </a:rPr>
                                <m:t>2</m:t>
                              </m:r>
                              <m:r>
                                <a:rPr lang="en-AU" sz="24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×</m:t>
                              </m:r>
                              <m:r>
                                <a:rPr lang="en-AU" sz="2400" i="1">
                                  <a:latin typeface="Cambria Math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AU" sz="2400" i="1">
                                  <a:latin typeface="Cambria Math" charset="0"/>
                                </a:rPr>
                                <m:t>2</m:t>
                              </m:r>
                              <m:r>
                                <a:rPr lang="en-AU" sz="24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×</m:t>
                              </m:r>
                              <m:r>
                                <a:rPr lang="en-AU" sz="2400" i="1">
                                  <a:latin typeface="Cambria Math" charset="0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en-AU" sz="2400" i="1">
                                  <a:latin typeface="Cambria Math" charset="0"/>
                                </a:rPr>
                                <m:t>2</m:t>
                              </m:r>
                              <m:r>
                                <a:rPr lang="en-AU" sz="24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×</m:t>
                              </m:r>
                              <m:r>
                                <a:rPr lang="en-AU" sz="2400" i="1">
                                  <a:latin typeface="Cambria Math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AU" sz="2400" i="1">
                                  <a:latin typeface="Cambria Math" charset="0"/>
                                </a:rPr>
                                <m:t>2</m:t>
                              </m:r>
                              <m:r>
                                <a:rPr lang="en-AU" sz="24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×</m:t>
                              </m:r>
                              <m:r>
                                <a:rPr lang="en-AU" sz="2400" i="1">
                                  <a:latin typeface="Cambria Math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AU" sz="2400" i="1">
                                  <a:latin typeface="Cambria Math" charset="0"/>
                                </a:rPr>
                                <m:t>2</m:t>
                              </m:r>
                              <m:r>
                                <a:rPr lang="en-AU" sz="24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×</m:t>
                              </m:r>
                              <m:r>
                                <a:rPr lang="en-AU" sz="2400" i="1">
                                  <a:latin typeface="Cambria Math" charset="0"/>
                                </a:rPr>
                                <m:t>16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:r>
                  <a:rPr lang="en-AU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uk-UA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2400" i="1">
                                  <a:latin typeface="Cambria Math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AU" sz="2400" i="1">
                                  <a:latin typeface="Cambria Math" charset="0"/>
                                </a:rPr>
                                <m:t>14</m:t>
                              </m:r>
                            </m:e>
                            <m:e>
                              <m:r>
                                <a:rPr lang="en-AU" sz="2400" i="1">
                                  <a:latin typeface="Cambria Math" charset="0"/>
                                </a:rPr>
                                <m:t>24</m:t>
                              </m:r>
                            </m:e>
                          </m:mr>
                          <m:mr>
                            <m:e>
                              <m:r>
                                <a:rPr lang="en-AU" sz="2400" i="1">
                                  <a:latin typeface="Cambria Math" charset="0"/>
                                </a:rPr>
                                <m:t>12</m:t>
                              </m:r>
                            </m:e>
                            <m:e>
                              <m:r>
                                <a:rPr lang="en-AU" sz="2400" i="1">
                                  <a:latin typeface="Cambria Math" charset="0"/>
                                </a:rPr>
                                <m:t>18</m:t>
                              </m:r>
                            </m:e>
                            <m:e>
                              <m:r>
                                <a:rPr lang="en-AU" sz="2400" i="1">
                                  <a:latin typeface="Cambria Math" charset="0"/>
                                </a:rPr>
                                <m:t>32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2303" y="5689596"/>
                <a:ext cx="5878404" cy="657296"/>
              </a:xfrm>
              <a:prstGeom prst="rect">
                <a:avLst/>
              </a:prstGeom>
              <a:blipFill rotWithShape="0">
                <a:blip r:embed="rId3"/>
                <a:stretch>
                  <a:fillRect l="-3216" b="-64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2429041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Daily Review</a:t>
            </a:r>
          </a:p>
        </p:txBody>
      </p:sp>
    </p:spTree>
    <p:extLst>
      <p:ext uri="{BB962C8B-B14F-4D97-AF65-F5344CB8AC3E}">
        <p14:creationId xmlns:p14="http://schemas.microsoft.com/office/powerpoint/2010/main" val="1520839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8783" y="723667"/>
            <a:ext cx="11415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Suppose at an interschool sports carnival involves five schools competing in seven sports where points are awarded to teams finishing 1</a:t>
            </a:r>
            <a:r>
              <a:rPr lang="en-AU" sz="2400" baseline="30000" dirty="0"/>
              <a:t>st</a:t>
            </a:r>
            <a:r>
              <a:rPr lang="en-AU" sz="2400" dirty="0"/>
              <a:t>, 2</a:t>
            </a:r>
            <a:r>
              <a:rPr lang="en-AU" sz="2400" baseline="30000" dirty="0"/>
              <a:t>nd</a:t>
            </a:r>
            <a:r>
              <a:rPr lang="en-AU" sz="2400" dirty="0"/>
              <a:t> or 3</a:t>
            </a:r>
            <a:r>
              <a:rPr lang="en-AU" sz="2400" baseline="30000" dirty="0"/>
              <a:t>rd</a:t>
            </a:r>
            <a:r>
              <a:rPr lang="en-AU" sz="2400" dirty="0"/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8782" y="1733672"/>
            <a:ext cx="1141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The 5 x 3 matrix below shows the number of first second and third places by each school.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52736" y="3232278"/>
                <a:ext cx="3867741" cy="27426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4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40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AU" sz="4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       1</m:t>
                                    </m:r>
                                  </m:e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      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       1</m:t>
                                    </m:r>
                                  </m:e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      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       3</m:t>
                                    </m:r>
                                  </m:e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      3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AU" sz="4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       2</m:t>
                                    </m:r>
                                  </m:e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      0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AU" sz="4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       0</m:t>
                                    </m:r>
                                  </m:e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      3</m:t>
                                    </m:r>
                                  </m:e>
                                </m:mr>
                              </m:m>
                            </m:e>
                          </m:eqArr>
                        </m:e>
                      </m:d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2736" y="3232278"/>
                <a:ext cx="3867741" cy="274267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70114" y="3274922"/>
            <a:ext cx="133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School 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0114" y="3815845"/>
            <a:ext cx="133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School 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115" y="4426799"/>
            <a:ext cx="133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School 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0116" y="4967722"/>
            <a:ext cx="133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School 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70114" y="5551289"/>
            <a:ext cx="133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School 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89043" y="2681108"/>
            <a:ext cx="133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1st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21089" y="2681109"/>
            <a:ext cx="133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2nd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53135" y="2690335"/>
            <a:ext cx="133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3rd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96134" y="2436872"/>
            <a:ext cx="49386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Suppose that points are awarded using the points system below: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6587277" y="3467344"/>
                <a:ext cx="4938623" cy="27351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4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40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eqArr>
                                  <m:eqArrPr>
                                    <m:ctrlP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</m:eqAr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</m:eqArr>
                              </m:e>
                            </m:mr>
                            <m:mr>
                              <m:e>
                                <m:r>
                                  <a:rPr lang="en-AU" sz="4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277" y="3467344"/>
                <a:ext cx="4938623" cy="27351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7382701" y="4604097"/>
            <a:ext cx="133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2</a:t>
            </a:r>
            <a:r>
              <a:rPr lang="en-AU" sz="2400" b="1" baseline="30000" dirty="0"/>
              <a:t>nd</a:t>
            </a:r>
            <a:r>
              <a:rPr lang="en-AU" sz="2400" b="1" dirty="0"/>
              <a:t> Place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428136" y="5700148"/>
            <a:ext cx="133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3</a:t>
            </a:r>
            <a:r>
              <a:rPr lang="en-AU" sz="2400" b="1" baseline="30000" dirty="0"/>
              <a:t>rd</a:t>
            </a:r>
            <a:r>
              <a:rPr lang="en-AU" sz="2400" b="1" dirty="0"/>
              <a:t> Place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28137" y="3574411"/>
            <a:ext cx="133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1</a:t>
            </a:r>
            <a:r>
              <a:rPr lang="en-AU" sz="2400" b="1" baseline="30000" dirty="0"/>
              <a:t>st</a:t>
            </a:r>
            <a:r>
              <a:rPr lang="en-AU" sz="2400" b="1" dirty="0"/>
              <a:t> Place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55772" y="6280708"/>
            <a:ext cx="6684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How would we work out the score of each school?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4022609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</p:spTree>
    <p:extLst>
      <p:ext uri="{BB962C8B-B14F-4D97-AF65-F5344CB8AC3E}">
        <p14:creationId xmlns:p14="http://schemas.microsoft.com/office/powerpoint/2010/main" val="120172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5" grpId="0"/>
      <p:bldP spid="11" grpId="0"/>
      <p:bldP spid="12" grpId="0"/>
      <p:bldP spid="13" grpId="0"/>
      <p:bldP spid="16" grpId="0"/>
      <p:bldP spid="17" grpId="0"/>
      <p:bldP spid="18" grpId="0"/>
      <p:bldP spid="20" grpId="0"/>
      <p:bldP spid="21" grpId="0"/>
      <p:bldP spid="24" grpId="0"/>
      <p:bldP spid="27" grpId="0"/>
      <p:bldP spid="28" grpId="0"/>
      <p:bldP spid="29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47396" y="3952206"/>
            <a:ext cx="1141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To Calculate the total points for each school we would use the following calculations: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30018" y="1074067"/>
                <a:ext cx="3867741" cy="27426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4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40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AU" sz="4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       1</m:t>
                                    </m:r>
                                  </m:e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      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       1</m:t>
                                    </m:r>
                                  </m:e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      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       3</m:t>
                                    </m:r>
                                  </m:e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      3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AU" sz="4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       2</m:t>
                                    </m:r>
                                  </m:e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      0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AU" sz="4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       0</m:t>
                                    </m:r>
                                  </m:e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      3</m:t>
                                    </m:r>
                                  </m:e>
                                </m:mr>
                              </m:m>
                            </m:e>
                          </m:eqArr>
                        </m:e>
                      </m:d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018" y="1074067"/>
                <a:ext cx="3867741" cy="274267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47396" y="1116711"/>
            <a:ext cx="133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School 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7396" y="1657634"/>
            <a:ext cx="133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School 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7397" y="2268588"/>
            <a:ext cx="133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School 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7398" y="2809511"/>
            <a:ext cx="133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School 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7396" y="3393078"/>
            <a:ext cx="133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School 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66325" y="522897"/>
            <a:ext cx="133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1st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98371" y="522898"/>
            <a:ext cx="133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2nd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30417" y="532124"/>
            <a:ext cx="133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3rd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394581" y="1095132"/>
                <a:ext cx="4938623" cy="27351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AU" sz="4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40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eqArr>
                                  <m:eqArrPr>
                                    <m:ctrlP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e/>
                                </m:eqAr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AU" sz="4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e/>
                                </m:eqArr>
                              </m:e>
                            </m:mr>
                            <m:mr>
                              <m:e>
                                <m:r>
                                  <a:rPr lang="en-AU" sz="4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581" y="1095132"/>
                <a:ext cx="4938623" cy="273517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6190005" y="2231885"/>
            <a:ext cx="133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2</a:t>
            </a:r>
            <a:r>
              <a:rPr lang="en-AU" sz="2400" b="1" baseline="30000" dirty="0"/>
              <a:t>nd</a:t>
            </a:r>
            <a:r>
              <a:rPr lang="en-AU" sz="2400" b="1" dirty="0"/>
              <a:t> Place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35440" y="3327936"/>
            <a:ext cx="133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3</a:t>
            </a:r>
            <a:r>
              <a:rPr lang="en-AU" sz="2400" b="1" baseline="30000" dirty="0"/>
              <a:t>rd</a:t>
            </a:r>
            <a:r>
              <a:rPr lang="en-AU" sz="2400" b="1" dirty="0"/>
              <a:t> Place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35441" y="1202199"/>
            <a:ext cx="133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1</a:t>
            </a:r>
            <a:r>
              <a:rPr lang="en-AU" sz="2400" b="1" baseline="30000" dirty="0"/>
              <a:t>st</a:t>
            </a:r>
            <a:r>
              <a:rPr lang="en-AU" sz="2400" b="1" dirty="0"/>
              <a:t> Place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79309" y="4326911"/>
                <a:ext cx="2101417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2400" dirty="0"/>
                  <a:t>School A</a:t>
                </a:r>
              </a:p>
              <a:p>
                <a:pPr algn="ctr"/>
                <a:endParaRPr lang="en-AU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×3+</m:t>
                      </m:r>
                    </m:oMath>
                  </m:oMathPara>
                </a14:m>
                <a:endParaRPr lang="en-AU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×2+</m:t>
                      </m:r>
                    </m:oMath>
                  </m:oMathPara>
                </a14:m>
                <a:endParaRPr lang="en-AU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u="sng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AU" sz="2400" b="0" i="1" u="sng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    </m:t>
                      </m:r>
                    </m:oMath>
                  </m:oMathPara>
                </a14:m>
                <a:endParaRPr lang="en-AU" sz="2400" b="0" u="sng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AU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309" y="4326911"/>
                <a:ext cx="2101417" cy="2308324"/>
              </a:xfrm>
              <a:prstGeom prst="rect">
                <a:avLst/>
              </a:prstGeom>
              <a:blipFill rotWithShape="0">
                <a:blip r:embed="rId4"/>
                <a:stretch>
                  <a:fillRect t="-211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388231" y="4326911"/>
                <a:ext cx="2101417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2400" dirty="0"/>
                  <a:t>School B</a:t>
                </a:r>
              </a:p>
              <a:p>
                <a:pPr algn="ctr"/>
                <a:endParaRPr lang="en-AU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×3+</m:t>
                      </m:r>
                    </m:oMath>
                  </m:oMathPara>
                </a14:m>
                <a:endParaRPr lang="en-AU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×2+</m:t>
                      </m:r>
                    </m:oMath>
                  </m:oMathPara>
                </a14:m>
                <a:endParaRPr lang="en-AU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u="sng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AU" sz="2400" b="0" i="1" u="sng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    </m:t>
                      </m:r>
                    </m:oMath>
                  </m:oMathPara>
                </a14:m>
                <a:endParaRPr lang="en-AU" sz="2400" b="0" u="sng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11</m:t>
                      </m:r>
                    </m:oMath>
                  </m:oMathPara>
                </a14:m>
                <a:endParaRPr lang="en-AU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8231" y="4326911"/>
                <a:ext cx="2101417" cy="2308324"/>
              </a:xfrm>
              <a:prstGeom prst="rect">
                <a:avLst/>
              </a:prstGeom>
              <a:blipFill rotWithShape="0">
                <a:blip r:embed="rId5"/>
                <a:stretch>
                  <a:fillRect t="-211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88588" y="4326911"/>
                <a:ext cx="2101417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2400" dirty="0"/>
                  <a:t>School C</a:t>
                </a:r>
              </a:p>
              <a:p>
                <a:pPr algn="ctr"/>
                <a:endParaRPr lang="en-AU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×3+</m:t>
                      </m:r>
                    </m:oMath>
                  </m:oMathPara>
                </a14:m>
                <a:endParaRPr lang="en-AU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×2+</m:t>
                      </m:r>
                    </m:oMath>
                  </m:oMathPara>
                </a14:m>
                <a:endParaRPr lang="en-AU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u="sng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AU" sz="2400" b="0" i="1" u="sng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    </m:t>
                      </m:r>
                    </m:oMath>
                  </m:oMathPara>
                </a14:m>
                <a:endParaRPr lang="en-AU" sz="2400" b="0" u="sng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AU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8588" y="4326911"/>
                <a:ext cx="2101417" cy="2308324"/>
              </a:xfrm>
              <a:prstGeom prst="rect">
                <a:avLst/>
              </a:prstGeom>
              <a:blipFill rotWithShape="0">
                <a:blip r:embed="rId6"/>
                <a:stretch>
                  <a:fillRect t="-211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704114" y="4326911"/>
                <a:ext cx="2101417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2400" dirty="0"/>
                  <a:t>School D</a:t>
                </a:r>
              </a:p>
              <a:p>
                <a:pPr algn="ctr"/>
                <a:endParaRPr lang="en-AU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×3+</m:t>
                      </m:r>
                    </m:oMath>
                  </m:oMathPara>
                </a14:m>
                <a:endParaRPr lang="en-AU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×2+</m:t>
                      </m:r>
                    </m:oMath>
                  </m:oMathPara>
                </a14:m>
                <a:endParaRPr lang="en-AU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u="sng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AU" sz="2400" b="0" i="1" u="sng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    </m:t>
                      </m:r>
                    </m:oMath>
                  </m:oMathPara>
                </a14:m>
                <a:endParaRPr lang="en-AU" sz="2400" b="0" u="sng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AU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114" y="4326911"/>
                <a:ext cx="2101417" cy="2308324"/>
              </a:xfrm>
              <a:prstGeom prst="rect">
                <a:avLst/>
              </a:prstGeom>
              <a:blipFill rotWithShape="0">
                <a:blip r:embed="rId7"/>
                <a:stretch>
                  <a:fillRect t="-211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403050" y="4326911"/>
                <a:ext cx="2101417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2400" dirty="0"/>
                  <a:t>School E</a:t>
                </a:r>
              </a:p>
              <a:p>
                <a:pPr algn="ctr"/>
                <a:endParaRPr lang="en-AU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×3+</m:t>
                      </m:r>
                    </m:oMath>
                  </m:oMathPara>
                </a14:m>
                <a:endParaRPr lang="en-AU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×2+</m:t>
                      </m:r>
                    </m:oMath>
                  </m:oMathPara>
                </a14:m>
                <a:endParaRPr lang="en-AU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u="sng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AU" sz="2400" b="0" i="1" u="sng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    </m:t>
                      </m:r>
                    </m:oMath>
                  </m:oMathPara>
                </a14:m>
                <a:endParaRPr lang="en-AU" sz="2400" b="0" u="sng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AU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3050" y="4326911"/>
                <a:ext cx="2101417" cy="2308324"/>
              </a:xfrm>
              <a:prstGeom prst="rect">
                <a:avLst/>
              </a:prstGeom>
              <a:blipFill rotWithShape="0">
                <a:blip r:embed="rId8"/>
                <a:stretch>
                  <a:fillRect t="-211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9098564" y="561250"/>
            <a:ext cx="2368352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AU" sz="2000" dirty="0"/>
              <a:t>Each Row has been ‘stood up’ to align with the points matrix.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845839" y="1074067"/>
            <a:ext cx="3419060" cy="58356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ounded Rectangle 29"/>
          <p:cNvSpPr/>
          <p:nvPr/>
        </p:nvSpPr>
        <p:spPr>
          <a:xfrm>
            <a:off x="1033670" y="4940985"/>
            <a:ext cx="408924" cy="126671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Rounded Rectangle 30"/>
          <p:cNvSpPr/>
          <p:nvPr/>
        </p:nvSpPr>
        <p:spPr>
          <a:xfrm>
            <a:off x="1850098" y="1648318"/>
            <a:ext cx="3419060" cy="583567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Rounded Rectangle 31"/>
          <p:cNvSpPr/>
          <p:nvPr/>
        </p:nvSpPr>
        <p:spPr>
          <a:xfrm>
            <a:off x="2775203" y="4996834"/>
            <a:ext cx="408924" cy="1266712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3" name="TextBox 32"/>
          <p:cNvSpPr txBox="1"/>
          <p:nvPr/>
        </p:nvSpPr>
        <p:spPr>
          <a:xfrm>
            <a:off x="9098564" y="2068533"/>
            <a:ext cx="2368352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AU" sz="2000" dirty="0"/>
              <a:t>This is how we multiply matrices!!!</a:t>
            </a:r>
          </a:p>
          <a:p>
            <a:r>
              <a:rPr lang="en-AU" sz="2000" dirty="0"/>
              <a:t>Each Row x Each Column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4022609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</p:spTree>
    <p:extLst>
      <p:ext uri="{BB962C8B-B14F-4D97-AF65-F5344CB8AC3E}">
        <p14:creationId xmlns:p14="http://schemas.microsoft.com/office/powerpoint/2010/main" val="313945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" grpId="0"/>
      <p:bldP spid="22" grpId="0"/>
      <p:bldP spid="23" grpId="0"/>
      <p:bldP spid="25" grpId="0"/>
      <p:bldP spid="26" grpId="0"/>
      <p:bldP spid="6" grpId="0" animBg="1"/>
      <p:bldP spid="7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Multiplying Matrices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AU" dirty="0"/>
              <a:t>Matrices can be multiplied together if the number of columns in the first matrix equals the number of rows in the second matrix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AU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AU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AU" dirty="0"/>
              <a:t>The product </a:t>
            </a:r>
            <a:r>
              <a:rPr lang="en-AU" dirty="0" err="1"/>
              <a:t>A</a:t>
            </a:r>
            <a:r>
              <a:rPr lang="en-AU" baseline="-25000" dirty="0" err="1"/>
              <a:t>mn</a:t>
            </a:r>
            <a:r>
              <a:rPr lang="en-AU" dirty="0" err="1"/>
              <a:t>B</a:t>
            </a:r>
            <a:r>
              <a:rPr lang="en-AU" baseline="-25000" dirty="0" err="1"/>
              <a:t>pq</a:t>
            </a:r>
            <a:r>
              <a:rPr lang="en-AU" dirty="0"/>
              <a:t> can only be formed if n=p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AU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AU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AU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AU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AU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AU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A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4022609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</p:spTree>
    <p:extLst>
      <p:ext uri="{BB962C8B-B14F-4D97-AF65-F5344CB8AC3E}">
        <p14:creationId xmlns:p14="http://schemas.microsoft.com/office/powerpoint/2010/main" val="1806967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856" y="584775"/>
            <a:ext cx="11455544" cy="933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Consider the following matrices, we want to find the new matrix AB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86071" y="1289737"/>
                <a:ext cx="3304130" cy="10955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4000" dirty="0"/>
                  <a:t>A =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AU" sz="4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6071" y="1289737"/>
                <a:ext cx="3304130" cy="1095556"/>
              </a:xfrm>
              <a:prstGeom prst="rect">
                <a:avLst/>
              </a:prstGeom>
              <a:blipFill rotWithShape="0">
                <a:blip r:embed="rId2"/>
                <a:stretch>
                  <a:fillRect l="-9410" b="-67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929652" y="989045"/>
                <a:ext cx="3519594" cy="162781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sz="4000" dirty="0"/>
                  <a:t>B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mr-IN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AU" sz="4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AU" sz="4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652" y="989045"/>
                <a:ext cx="3519594" cy="1627818"/>
              </a:xfrm>
              <a:prstGeom prst="rect">
                <a:avLst/>
              </a:prstGeom>
              <a:blipFill rotWithShape="0">
                <a:blip r:embed="rId3"/>
                <a:stretch>
                  <a:fillRect l="-883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3271888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Skill development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6856" y="2490828"/>
            <a:ext cx="11415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Two matrices can be multiplied together if the number of columns in the first matches the number of rows in the second.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67909" y="3543326"/>
                <a:ext cx="3200363" cy="10955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AU" sz="4000" dirty="0"/>
                  <a:t>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909" y="3543326"/>
                <a:ext cx="3200363" cy="1095556"/>
              </a:xfrm>
              <a:prstGeom prst="rect">
                <a:avLst/>
              </a:prstGeom>
              <a:blipFill rotWithShape="0">
                <a:blip r:embed="rId4"/>
                <a:stretch>
                  <a:fillRect l="-9524" b="-6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31565" y="3321825"/>
                <a:ext cx="2406556" cy="16238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AU" sz="4000" dirty="0"/>
                  <a:t>B=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sz="4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565" y="3321825"/>
                <a:ext cx="2406556" cy="1623842"/>
              </a:xfrm>
              <a:prstGeom prst="rect">
                <a:avLst/>
              </a:prstGeom>
              <a:blipFill rotWithShape="0">
                <a:blip r:embed="rId5"/>
                <a:stretch>
                  <a:fillRect l="-129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621021" y="5253444"/>
            <a:ext cx="2010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2 x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41195" y="5253444"/>
            <a:ext cx="2010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3 x 2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173788" y="5253444"/>
            <a:ext cx="312372" cy="52322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ounded Rectangle 13"/>
          <p:cNvSpPr/>
          <p:nvPr/>
        </p:nvSpPr>
        <p:spPr>
          <a:xfrm>
            <a:off x="5567697" y="5253444"/>
            <a:ext cx="312372" cy="52322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TextBox 14"/>
          <p:cNvSpPr txBox="1"/>
          <p:nvPr/>
        </p:nvSpPr>
        <p:spPr>
          <a:xfrm>
            <a:off x="221664" y="6027003"/>
            <a:ext cx="11415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The columns in the first matches the rows in the second, therefore matrix multiplication can be completed.</a:t>
            </a:r>
          </a:p>
        </p:txBody>
      </p:sp>
    </p:spTree>
    <p:extLst>
      <p:ext uri="{BB962C8B-B14F-4D97-AF65-F5344CB8AC3E}">
        <p14:creationId xmlns:p14="http://schemas.microsoft.com/office/powerpoint/2010/main" val="358530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/>
    </p:bldLst>
  </p:timing>
</p:sld>
</file>

<file path=ppt/theme/theme1.xml><?xml version="1.0" encoding="utf-8"?>
<a:theme xmlns:a="http://schemas.openxmlformats.org/drawingml/2006/main" name="Harrisd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8D09F3E-4688-4AEC-BB50-774283436312}" vid="{7665B62D-697D-483D-AB8C-FB5EBA543C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Harrisdale SHS Master Slides</Template>
  <TotalTime>12659</TotalTime>
  <Words>1635</Words>
  <Application>Microsoft Office PowerPoint</Application>
  <PresentationFormat>Widescreen</PresentationFormat>
  <Paragraphs>300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Tw Cen MT</vt:lpstr>
      <vt:lpstr>Harrisdale</vt:lpstr>
      <vt:lpstr>Matrices</vt:lpstr>
      <vt:lpstr>Matrix</vt:lpstr>
      <vt:lpstr>PowerPoint Presentation</vt:lpstr>
      <vt:lpstr>PowerPoint Presentation</vt:lpstr>
      <vt:lpstr>Multiplication of Matrices</vt:lpstr>
      <vt:lpstr>PowerPoint Presentation</vt:lpstr>
      <vt:lpstr>PowerPoint Presentation</vt:lpstr>
      <vt:lpstr>Multiplying Matrices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Multiplying Matrices</vt:lpstr>
      <vt:lpstr>Multiplying Matrices</vt:lpstr>
      <vt:lpstr>PowerPoint Presentation</vt:lpstr>
      <vt:lpstr>PowerPoint Presentation</vt:lpstr>
      <vt:lpstr>PowerPoint Presentation</vt:lpstr>
      <vt:lpstr>What’s the product of the matrices?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TAN Mei Yi [Harrisdale Senior High School]</cp:lastModifiedBy>
  <cp:revision>658</cp:revision>
  <dcterms:created xsi:type="dcterms:W3CDTF">2018-12-02T08:34:01Z</dcterms:created>
  <dcterms:modified xsi:type="dcterms:W3CDTF">2022-08-05T05:22:26Z</dcterms:modified>
</cp:coreProperties>
</file>